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505" r:id="rId2"/>
    <p:sldId id="473" r:id="rId3"/>
    <p:sldId id="497" r:id="rId4"/>
    <p:sldId id="490" r:id="rId5"/>
    <p:sldId id="493" r:id="rId6"/>
    <p:sldId id="443" r:id="rId7"/>
    <p:sldId id="442" r:id="rId8"/>
    <p:sldId id="446" r:id="rId9"/>
    <p:sldId id="506" r:id="rId10"/>
    <p:sldId id="413" r:id="rId11"/>
    <p:sldId id="379" r:id="rId12"/>
    <p:sldId id="397" r:id="rId13"/>
    <p:sldId id="477" r:id="rId14"/>
    <p:sldId id="478" r:id="rId15"/>
    <p:sldId id="378" r:id="rId16"/>
    <p:sldId id="498" r:id="rId17"/>
    <p:sldId id="469" r:id="rId18"/>
    <p:sldId id="470" r:id="rId19"/>
    <p:sldId id="448" r:id="rId20"/>
    <p:sldId id="461" r:id="rId21"/>
    <p:sldId id="471" r:id="rId22"/>
    <p:sldId id="449" r:id="rId23"/>
    <p:sldId id="467" r:id="rId24"/>
    <p:sldId id="256" r:id="rId25"/>
    <p:sldId id="488" r:id="rId26"/>
    <p:sldId id="496" r:id="rId27"/>
    <p:sldId id="494" r:id="rId28"/>
    <p:sldId id="495" r:id="rId29"/>
    <p:sldId id="481" r:id="rId30"/>
    <p:sldId id="479" r:id="rId31"/>
    <p:sldId id="480" r:id="rId32"/>
    <p:sldId id="472" r:id="rId33"/>
    <p:sldId id="492" r:id="rId34"/>
    <p:sldId id="507" r:id="rId35"/>
    <p:sldId id="499" r:id="rId36"/>
    <p:sldId id="501" r:id="rId37"/>
    <p:sldId id="502" r:id="rId38"/>
    <p:sldId id="503" r:id="rId39"/>
    <p:sldId id="474" r:id="rId40"/>
    <p:sldId id="504" r:id="rId41"/>
    <p:sldId id="500" r:id="rId42"/>
    <p:sldId id="4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75" d="100"/>
          <a:sy n="75" d="100"/>
        </p:scale>
        <p:origin x="10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B72F2-DE19-408E-9253-7040822CFE05}" type="datetimeFigureOut">
              <a:rPr lang="en-AU" smtClean="0"/>
              <a:t>5/10/2021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3F48-0967-45CA-B13A-A80295D67321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73F48-0967-45CA-B13A-A80295D6732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2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EF60E8-A8C7-4546-B277-D9E9C5D415EF}" type="datetimeFigureOut">
              <a:rPr lang="en-AU" smtClean="0"/>
              <a:pPr/>
              <a:t>5/10/2021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C7000D-49E1-41C9-B225-C9FE323E699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forsafevaccines.org/" TargetMode="External"/><Relationship Id="rId2" Type="http://schemas.openxmlformats.org/officeDocument/2006/relationships/hyperlink" Target="http://www.covidmedicalnetwor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lsolicitors.com.au/index.html" TargetMode="External"/><Relationship Id="rId5" Type="http://schemas.openxmlformats.org/officeDocument/2006/relationships/hyperlink" Target="https://humanrightsadvocates.com.au/" TargetMode="External"/><Relationship Id="rId4" Type="http://schemas.openxmlformats.org/officeDocument/2006/relationships/hyperlink" Target="http://www.advocateme.com.a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idmedicalnetwork.com/" TargetMode="External"/><Relationship Id="rId2" Type="http://schemas.openxmlformats.org/officeDocument/2006/relationships/hyperlink" Target="http://www.peopleforsafevaccin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vn.org.au/" TargetMode="External"/><Relationship Id="rId5" Type="http://schemas.openxmlformats.org/officeDocument/2006/relationships/hyperlink" Target="http://www.vaccinechoiceaustralia.com.au/" TargetMode="External"/><Relationship Id="rId4" Type="http://schemas.openxmlformats.org/officeDocument/2006/relationships/hyperlink" Target="http://www.vaccinationdecisions.ne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485" y="1268760"/>
            <a:ext cx="7774632" cy="873442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/>
              <a:t>COVID19: The Expansion of Government  	Vaccination Programs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717" y="2829148"/>
            <a:ext cx="7772400" cy="119970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AU" sz="3400" b="1" dirty="0"/>
              <a:t>Judy Wilyman PhD </a:t>
            </a:r>
          </a:p>
          <a:p>
            <a:pPr algn="ctr"/>
            <a:r>
              <a:rPr lang="en-AU" sz="3400" b="1" dirty="0"/>
              <a:t>		         Independent Researcher and Educator </a:t>
            </a:r>
          </a:p>
          <a:p>
            <a:pPr algn="ctr"/>
            <a:r>
              <a:rPr lang="en-AU" b="1" dirty="0"/>
              <a:t>	                     </a:t>
            </a:r>
            <a:r>
              <a:rPr lang="en-AU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9808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Our Australian of the Year (2003), Professor Fiona Stanley states: </a:t>
            </a:r>
          </a:p>
          <a:p>
            <a:pPr algn="ctr">
              <a:buNone/>
            </a:pPr>
            <a:endParaRPr lang="en-AU" dirty="0"/>
          </a:p>
          <a:p>
            <a:pPr algn="ctr">
              <a:buNone/>
            </a:pPr>
            <a:r>
              <a:rPr lang="en-AU" dirty="0"/>
              <a:t>‘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deaths fell before widespread vaccination was implemented</a:t>
            </a:r>
            <a:r>
              <a:rPr lang="en-AU" dirty="0"/>
              <a:t>’ </a:t>
            </a:r>
          </a:p>
          <a:p>
            <a:pPr algn="ctr">
              <a:buNone/>
            </a:pPr>
            <a:r>
              <a:rPr lang="en-AU" sz="2000" dirty="0"/>
              <a:t>(Stanley F, Child Health Since Federation, 2001, p378).</a:t>
            </a:r>
          </a:p>
          <a:p>
            <a:pPr algn="ctr">
              <a:buNone/>
            </a:pPr>
            <a:endParaRPr lang="en-AU" sz="2000" dirty="0"/>
          </a:p>
          <a:p>
            <a:pPr algn="ctr"/>
            <a:r>
              <a:rPr lang="en-AU" sz="3200" dirty="0"/>
              <a:t>In developed countries infectious diseases were not considered a serious risk after 1950</a:t>
            </a:r>
          </a:p>
          <a:p>
            <a:pPr>
              <a:buNone/>
            </a:pPr>
            <a:endParaRPr lang="en-A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Public Health in Australia</a:t>
            </a:r>
          </a:p>
        </p:txBody>
      </p:sp>
    </p:spTree>
    <p:extLst>
      <p:ext uri="{BB962C8B-B14F-4D97-AF65-F5344CB8AC3E}">
        <p14:creationId xmlns:p14="http://schemas.microsoft.com/office/powerpoint/2010/main" val="281545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1950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‘</a:t>
            </a:r>
            <a:r>
              <a:rPr lang="en-US" sz="3600" i="1" dirty="0"/>
              <a:t>As causes of infant mortality in Australia all the infective diseases have been overcome</a:t>
            </a:r>
            <a:r>
              <a:rPr lang="en-US" i="1" dirty="0"/>
              <a:t>’ </a:t>
            </a:r>
          </a:p>
          <a:p>
            <a:pPr algn="ctr">
              <a:buNone/>
            </a:pPr>
            <a:r>
              <a:rPr lang="en-US" sz="1800" i="1" dirty="0"/>
              <a:t>(Lancaster 1956)</a:t>
            </a:r>
            <a:endParaRPr lang="en-A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Public Health Officials</a:t>
            </a:r>
          </a:p>
        </p:txBody>
      </p:sp>
    </p:spTree>
    <p:extLst>
      <p:ext uri="{BB962C8B-B14F-4D97-AF65-F5344CB8AC3E}">
        <p14:creationId xmlns:p14="http://schemas.microsoft.com/office/powerpoint/2010/main" val="205643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pPr algn="ctr">
              <a:buNone/>
            </a:pPr>
            <a:r>
              <a:rPr lang="en-AU" dirty="0"/>
              <a:t> ‘</a:t>
            </a:r>
            <a:r>
              <a:rPr lang="en-AU" b="1" i="1" dirty="0"/>
              <a:t>is neither necessary nor sufficient for a positive recommendation of a vaccine for NIP suitability</a:t>
            </a:r>
            <a:r>
              <a:rPr lang="en-AU" dirty="0"/>
              <a:t>’ </a:t>
            </a:r>
          </a:p>
          <a:p>
            <a:pPr algn="ctr">
              <a:buNone/>
            </a:pPr>
            <a:r>
              <a:rPr lang="en-AU" sz="2000" dirty="0"/>
              <a:t>(Nolan 2010 A79). </a:t>
            </a:r>
          </a:p>
          <a:p>
            <a:pPr lvl="0">
              <a:buNone/>
            </a:pPr>
            <a:endParaRPr lang="en-AU" sz="2000" dirty="0"/>
          </a:p>
          <a:p>
            <a:endParaRPr lang="en-AU" sz="2000" b="1" dirty="0"/>
          </a:p>
          <a:p>
            <a:r>
              <a:rPr lang="en-AU" sz="2000" b="1" dirty="0"/>
              <a:t>No evidence </a:t>
            </a:r>
            <a:r>
              <a:rPr lang="en-AU" sz="2000" dirty="0"/>
              <a:t>has been provided to show that vaccines can create herd immunity or that they are necessary to protect the wider community</a:t>
            </a:r>
          </a:p>
          <a:p>
            <a:pPr algn="ctr">
              <a:buNone/>
            </a:pPr>
            <a:endParaRPr lang="en-A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Herd Immunity and the NIP</a:t>
            </a:r>
          </a:p>
        </p:txBody>
      </p:sp>
    </p:spTree>
    <p:extLst>
      <p:ext uri="{BB962C8B-B14F-4D97-AF65-F5344CB8AC3E}">
        <p14:creationId xmlns:p14="http://schemas.microsoft.com/office/powerpoint/2010/main" val="33076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AE2FE-64B4-412F-ACB0-EE1C74D8A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Indoctrination and Disinformation </a:t>
            </a:r>
          </a:p>
          <a:p>
            <a:endParaRPr lang="en-AU" dirty="0"/>
          </a:p>
          <a:p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cannot challenge what you do not understand </a:t>
            </a:r>
            <a:r>
              <a:rPr lang="en-AU" dirty="0"/>
              <a:t>– hence Australians Complied. </a:t>
            </a:r>
          </a:p>
          <a:p>
            <a:pPr marL="109728" indent="0">
              <a:buNone/>
            </a:pPr>
            <a:endParaRPr lang="en-AU" dirty="0"/>
          </a:p>
          <a:p>
            <a:r>
              <a:rPr lang="en-AU" dirty="0"/>
              <a:t>Keep the population fearful</a:t>
            </a:r>
          </a:p>
          <a:p>
            <a:endParaRPr lang="en-AU" dirty="0"/>
          </a:p>
          <a:p>
            <a:pPr algn="ctr"/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give up the Truth then you give up your Freedom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F05BE-2BA5-4569-B570-CA6233C6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Government Censorship</a:t>
            </a:r>
          </a:p>
        </p:txBody>
      </p:sp>
    </p:spTree>
    <p:extLst>
      <p:ext uri="{BB962C8B-B14F-4D97-AF65-F5344CB8AC3E}">
        <p14:creationId xmlns:p14="http://schemas.microsoft.com/office/powerpoint/2010/main" val="96072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5BAC06-7BC9-4E58-B2FA-BABBC5F9F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History is being Re-written since 1986:</a:t>
            </a:r>
          </a:p>
          <a:p>
            <a:pPr marL="109728" indent="0">
              <a:buNone/>
            </a:pPr>
            <a:endParaRPr lang="en-AU" dirty="0"/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Vaccines did not control ID’s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Herd immunity is a result of natural infection – not vaccines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Vaccine reactions are not rare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Vaccines do cause autism</a:t>
            </a:r>
          </a:p>
          <a:p>
            <a:pPr marL="624078" indent="-514350">
              <a:buFont typeface="+mj-lt"/>
              <a:buAutoNum type="arabicPeriod"/>
            </a:pPr>
            <a:endParaRPr lang="en-AU" dirty="0"/>
          </a:p>
          <a:p>
            <a:pPr marL="109728" indent="0" algn="ctr">
              <a:buNone/>
            </a:pP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public health or ecological (social) medicine.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F51CA9-593E-42AE-BC28-82FC6648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Control of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40109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89976" cy="53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67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Epidemiological Triangle</a:t>
            </a:r>
          </a:p>
        </p:txBody>
      </p:sp>
      <p:pic>
        <p:nvPicPr>
          <p:cNvPr id="4" name="Content Placeholder 3" descr="epi triangl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616624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2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07D258-9CD6-4B67-997B-70370BAA2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AU" dirty="0"/>
          </a:p>
          <a:p>
            <a:pPr marL="109728" indent="0" algn="ctr">
              <a:buNone/>
            </a:pPr>
            <a:r>
              <a:rPr lang="en-AU" sz="3600" dirty="0"/>
              <a:t>Genetics, nutrition, psychological and environmental factors may play a more important role in resistance (prevention) to disease than the </a:t>
            </a:r>
            <a:r>
              <a:rPr lang="en-AU" sz="3600" b="1" i="1" dirty="0"/>
              <a:t>assumed</a:t>
            </a:r>
            <a:r>
              <a:rPr lang="en-AU" sz="3600" dirty="0"/>
              <a:t> benefits of vaccines.</a:t>
            </a:r>
            <a:endParaRPr lang="en-AU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116A3-A3CB-4964-9E99-29585583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Comment 1952</a:t>
            </a:r>
          </a:p>
        </p:txBody>
      </p:sp>
    </p:spTree>
    <p:extLst>
      <p:ext uri="{BB962C8B-B14F-4D97-AF65-F5344CB8AC3E}">
        <p14:creationId xmlns:p14="http://schemas.microsoft.com/office/powerpoint/2010/main" val="138470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9160C8-EA5A-493C-B733-1ACABAED4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AU" dirty="0"/>
          </a:p>
          <a:p>
            <a:pPr algn="ctr"/>
            <a:r>
              <a:rPr lang="en-AU" dirty="0"/>
              <a:t>“</a:t>
            </a:r>
            <a:r>
              <a:rPr lang="en-AU" sz="3200" dirty="0"/>
              <a:t>Genetic deterioration of the population</a:t>
            </a:r>
            <a:r>
              <a:rPr lang="en-AU" dirty="0"/>
              <a:t>”</a:t>
            </a:r>
          </a:p>
          <a:p>
            <a:pPr marL="109728" indent="0">
              <a:buNone/>
            </a:pPr>
            <a:endParaRPr lang="en-AU" dirty="0"/>
          </a:p>
          <a:p>
            <a:endParaRPr lang="en-AU" dirty="0"/>
          </a:p>
          <a:p>
            <a:pPr algn="ctr"/>
            <a:r>
              <a:rPr lang="en-AU" dirty="0"/>
              <a:t>“</a:t>
            </a:r>
            <a:r>
              <a:rPr lang="en-A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long term universal vaccination may not be in the best interest of the race</a:t>
            </a:r>
            <a:r>
              <a:rPr lang="en-AU" sz="3200" dirty="0"/>
              <a:t>” (Burnet 1952)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F238D3-E14B-4457-98FF-974D759F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of Multiple Vaccines</a:t>
            </a:r>
            <a:r>
              <a:rPr lang="en-A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423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064" y="0"/>
            <a:ext cx="616530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697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CC9E1-DE82-459C-9E90-262B6B21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333375"/>
            <a:ext cx="6638925" cy="6191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34754-F18D-4F10-AC17-4ABAF147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16" y="368543"/>
            <a:ext cx="8309568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2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5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>
                <a:solidFill>
                  <a:srgbClr val="FFC000"/>
                </a:solidFill>
                <a:latin typeface="Verdana" pitchFamily="34" charset="0"/>
              </a:rPr>
              <a:t>Preservatives</a:t>
            </a:r>
          </a:p>
          <a:p>
            <a:pPr marL="109728" indent="0" eaLnBrk="1" hangingPunct="1">
              <a:buNone/>
            </a:pPr>
            <a:r>
              <a:rPr lang="en-US" sz="2400" dirty="0">
                <a:latin typeface="Verdana" pitchFamily="34" charset="0"/>
              </a:rPr>
              <a:t>(neurological damage)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    </a:t>
            </a:r>
          </a:p>
          <a:p>
            <a:pPr eaLnBrk="1" hangingPunct="1"/>
            <a:r>
              <a:rPr lang="en-US" sz="2400" dirty="0">
                <a:solidFill>
                  <a:srgbClr val="FFC000"/>
                </a:solidFill>
                <a:latin typeface="Verdana" pitchFamily="34" charset="0"/>
              </a:rPr>
              <a:t>Antibiotics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 (allergies/anaphylaxis)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>
              <a:latin typeface="Verdana" pitchFamily="34" charset="0"/>
            </a:endParaRPr>
          </a:p>
          <a:p>
            <a:pPr eaLnBrk="1" hangingPunct="1"/>
            <a:r>
              <a:rPr lang="en-US" sz="2400" dirty="0" err="1">
                <a:solidFill>
                  <a:srgbClr val="FFC000"/>
                </a:solidFill>
                <a:latin typeface="Verdana" pitchFamily="34" charset="0"/>
              </a:rPr>
              <a:t>Aluminium</a:t>
            </a:r>
            <a:r>
              <a:rPr lang="en-US" sz="2400" dirty="0">
                <a:solidFill>
                  <a:srgbClr val="FFC000"/>
                </a:solidFill>
                <a:latin typeface="Verdana" pitchFamily="34" charset="0"/>
              </a:rPr>
              <a:t> adjuvant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Human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Foetal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Cells</a:t>
            </a:r>
            <a:endParaRPr lang="en-US" sz="2400" dirty="0">
              <a:solidFill>
                <a:srgbClr val="FFC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 (autoimmune diseases)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>
                <a:latin typeface="Verdana" pitchFamily="34" charset="0"/>
              </a:rPr>
              <a:t>Mercury compounds,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(thimerosal)</a:t>
            </a:r>
            <a:r>
              <a:rPr lang="en-US" sz="2400" dirty="0">
                <a:latin typeface="Verdana" pitchFamily="34" charset="0"/>
              </a:rPr>
              <a:t> formaldehyde,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phenoxyethanol</a:t>
            </a:r>
          </a:p>
          <a:p>
            <a:pPr eaLnBrk="1" hangingPunct="1"/>
            <a:endParaRPr lang="en-US" sz="2400" dirty="0">
              <a:latin typeface="Verdana" pitchFamily="34" charset="0"/>
            </a:endParaRPr>
          </a:p>
          <a:p>
            <a:pPr eaLnBrk="1" hangingPunct="1"/>
            <a:r>
              <a:rPr lang="en-US" sz="2400" dirty="0" err="1">
                <a:latin typeface="Verdana" pitchFamily="34" charset="0"/>
              </a:rPr>
              <a:t>Neomyacin</a:t>
            </a:r>
            <a:r>
              <a:rPr lang="en-US" sz="2400" dirty="0">
                <a:latin typeface="Verdana" pitchFamily="34" charset="0"/>
              </a:rPr>
              <a:t>, streptomycin</a:t>
            </a:r>
          </a:p>
          <a:p>
            <a:pPr eaLnBrk="1" hangingPunct="1"/>
            <a:endParaRPr lang="en-US" sz="2400" dirty="0">
              <a:latin typeface="Verdana" pitchFamily="34" charset="0"/>
            </a:endParaRPr>
          </a:p>
          <a:p>
            <a:pPr eaLnBrk="1" hangingPunct="1"/>
            <a:r>
              <a:rPr lang="en-US" sz="2400" dirty="0" err="1">
                <a:latin typeface="Verdana" pitchFamily="34" charset="0"/>
              </a:rPr>
              <a:t>Aluminium</a:t>
            </a:r>
            <a:r>
              <a:rPr lang="en-US" sz="2400" dirty="0">
                <a:latin typeface="Verdana" pitchFamily="34" charset="0"/>
              </a:rPr>
              <a:t> hydroxide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  </a:t>
            </a:r>
            <a:r>
              <a:rPr lang="en-US" sz="2400" dirty="0" err="1">
                <a:latin typeface="Verdana" pitchFamily="34" charset="0"/>
              </a:rPr>
              <a:t>Aluminium</a:t>
            </a:r>
            <a:r>
              <a:rPr lang="en-US" sz="2400" dirty="0">
                <a:latin typeface="Verdana" pitchFamily="34" charset="0"/>
              </a:rPr>
              <a:t> phosphate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   </a:t>
            </a:r>
            <a:r>
              <a:rPr lang="en-US" sz="2400" dirty="0" err="1">
                <a:latin typeface="Verdana" pitchFamily="34" charset="0"/>
              </a:rPr>
              <a:t>Polysorbate</a:t>
            </a:r>
            <a:r>
              <a:rPr lang="en-US" sz="2400" dirty="0">
                <a:latin typeface="Verdana" pitchFamily="34" charset="0"/>
              </a:rPr>
              <a:t> 80, Gelatin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Verdana" pitchFamily="34" charset="0"/>
              </a:rPr>
              <a:t>	Phenol etc.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</a:rPr>
              <a:t>Ingredients of Vaccines</a:t>
            </a:r>
          </a:p>
        </p:txBody>
      </p:sp>
    </p:spTree>
    <p:extLst>
      <p:ext uri="{BB962C8B-B14F-4D97-AF65-F5344CB8AC3E}">
        <p14:creationId xmlns:p14="http://schemas.microsoft.com/office/powerpoint/2010/main" val="29434570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FFC000"/>
                </a:solidFill>
                <a:latin typeface="Verdana" pitchFamily="34" charset="0"/>
              </a:rPr>
              <a:t>Autism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FFC000"/>
                </a:solidFill>
                <a:latin typeface="Verdana" pitchFamily="34" charset="0"/>
              </a:rPr>
              <a:t>Childhood Cancer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FFC000"/>
                </a:solidFill>
                <a:latin typeface="Verdana" pitchFamily="34" charset="0"/>
              </a:rPr>
              <a:t>Autoimmune 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Diabetes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Arthritis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Thyroid Problems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Multiple Sclerosis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Lupus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Chronic Fatigue Syndrome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Parkinson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Etc.</a:t>
            </a:r>
          </a:p>
          <a:p>
            <a:pPr eaLnBrk="1" hangingPunct="1"/>
            <a:endParaRPr lang="en-US" dirty="0"/>
          </a:p>
        </p:txBody>
      </p:sp>
      <p:sp>
        <p:nvSpPr>
          <p:cNvPr id="32771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Verdana" pitchFamily="34" charset="0"/>
              </a:rPr>
              <a:t>Coeliac</a:t>
            </a:r>
            <a:r>
              <a:rPr lang="en-US" dirty="0">
                <a:latin typeface="Verdana" pitchFamily="34" charset="0"/>
              </a:rPr>
              <a:t> disease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Food allergies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Anaphylaxis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Asthma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Eczema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>
                <a:solidFill>
                  <a:srgbClr val="FFC000"/>
                </a:solidFill>
                <a:latin typeface="Verdana" pitchFamily="34" charset="0"/>
              </a:rPr>
              <a:t>Neurological disorders</a:t>
            </a:r>
          </a:p>
          <a:p>
            <a:pPr eaLnBrk="1" hangingPunct="1"/>
            <a:r>
              <a:rPr lang="en-US" sz="2400" dirty="0">
                <a:latin typeface="Verdana" pitchFamily="34" charset="0"/>
              </a:rPr>
              <a:t>Speech delay</a:t>
            </a:r>
          </a:p>
          <a:p>
            <a:pPr eaLnBrk="1" hangingPunct="1"/>
            <a:r>
              <a:rPr lang="en-US" sz="2400" dirty="0">
                <a:latin typeface="Verdana" pitchFamily="34" charset="0"/>
              </a:rPr>
              <a:t>Learning/behavioral difficulties/ADHD</a:t>
            </a:r>
          </a:p>
          <a:p>
            <a:pPr eaLnBrk="1" hangingPunct="1"/>
            <a:r>
              <a:rPr lang="en-US" sz="2400" dirty="0">
                <a:latin typeface="Verdana" pitchFamily="34" charset="0"/>
              </a:rPr>
              <a:t>Seizures/convulsions</a:t>
            </a:r>
          </a:p>
          <a:p>
            <a:pPr eaLnBrk="1" hangingPunct="1"/>
            <a:r>
              <a:rPr lang="en-US" sz="2400" dirty="0">
                <a:latin typeface="Verdana" pitchFamily="34" charset="0"/>
              </a:rPr>
              <a:t>Palsies etc.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Morbidity: 5-fold</a:t>
            </a:r>
          </a:p>
        </p:txBody>
      </p:sp>
    </p:spTree>
    <p:extLst>
      <p:ext uri="{BB962C8B-B14F-4D97-AF65-F5344CB8AC3E}">
        <p14:creationId xmlns:p14="http://schemas.microsoft.com/office/powerpoint/2010/main" val="10596354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lvl="0" algn="ctr">
              <a:buNone/>
            </a:pPr>
            <a:r>
              <a:rPr lang="en-AU" dirty="0"/>
              <a:t>The claim by the </a:t>
            </a: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GAVI alliance </a:t>
            </a:r>
            <a:r>
              <a:rPr lang="en-AU" dirty="0"/>
              <a:t>for decades that:</a:t>
            </a:r>
          </a:p>
          <a:p>
            <a:pPr lvl="0" algn="ctr"/>
            <a:endParaRPr lang="en-AU" dirty="0"/>
          </a:p>
          <a:p>
            <a:pPr lvl="0" algn="ctr">
              <a:buNone/>
            </a:pPr>
            <a:r>
              <a:rPr lang="en-AU" dirty="0"/>
              <a:t> ‘</a:t>
            </a: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of the burden of infectious diseases can be alleviated if every child has access to multiple vaccines</a:t>
            </a:r>
            <a:r>
              <a:rPr lang="en-AU" dirty="0"/>
              <a:t>’</a:t>
            </a:r>
          </a:p>
          <a:p>
            <a:pPr lvl="0" algn="ctr">
              <a:buNone/>
            </a:pPr>
            <a:r>
              <a:rPr lang="en-AU" dirty="0"/>
              <a:t>is untrue and a serious risk to human health and humanity.</a:t>
            </a:r>
          </a:p>
          <a:p>
            <a:pPr lvl="0" algn="ctr">
              <a:buNone/>
            </a:pPr>
            <a:endParaRPr lang="en-AU" dirty="0"/>
          </a:p>
          <a:p>
            <a:pPr lvl="0" algn="ctr">
              <a:buNone/>
            </a:pP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COVID injection is not a true Vaccine.</a:t>
            </a:r>
          </a:p>
          <a:p>
            <a:pPr algn="ctr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2005 GAVI</a:t>
            </a:r>
          </a:p>
        </p:txBody>
      </p:sp>
    </p:spTree>
    <p:extLst>
      <p:ext uri="{BB962C8B-B14F-4D97-AF65-F5344CB8AC3E}">
        <p14:creationId xmlns:p14="http://schemas.microsoft.com/office/powerpoint/2010/main" val="10900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485" y="1268760"/>
            <a:ext cx="7774632" cy="873442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dirty="0"/>
              <a:t>COVID19: The Creation of an Alleged ‘Pandemic’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717" y="2829148"/>
            <a:ext cx="7772400" cy="119970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AU" sz="3400" b="1" dirty="0"/>
              <a:t>Judy Wilyman PhD </a:t>
            </a:r>
          </a:p>
          <a:p>
            <a:pPr algn="ctr"/>
            <a:r>
              <a:rPr lang="en-AU" sz="3400" b="1" dirty="0"/>
              <a:t>		         Independent Researcher and Educator </a:t>
            </a:r>
          </a:p>
          <a:p>
            <a:pPr algn="ctr"/>
            <a:r>
              <a:rPr lang="en-AU" b="1" dirty="0"/>
              <a:t>	                     </a:t>
            </a:r>
            <a:r>
              <a:rPr lang="en-AU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5115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A2327-47DB-47D9-A513-30803B16E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sz="2800" dirty="0"/>
              <a:t>Diagnosis is a Grey Area of Science</a:t>
            </a:r>
          </a:p>
          <a:p>
            <a:endParaRPr lang="en-AU" sz="2800" dirty="0"/>
          </a:p>
          <a:p>
            <a:r>
              <a:rPr lang="en-AU" sz="2800" dirty="0"/>
              <a:t>Changes to Diagnostic Criteria and Surveillance are the key to creating a ‘Pandemic’. </a:t>
            </a:r>
          </a:p>
          <a:p>
            <a:endParaRPr lang="en-AU" sz="2800" dirty="0"/>
          </a:p>
          <a:p>
            <a:r>
              <a:rPr lang="en-AU" sz="2800" dirty="0"/>
              <a:t>International Classification of Diseases – new category of “flu-like illness” called COVID19 Disease (2020)</a:t>
            </a:r>
          </a:p>
          <a:p>
            <a:endParaRPr lang="en-AU" sz="2800" dirty="0"/>
          </a:p>
          <a:p>
            <a:r>
              <a:rPr lang="en-AU" sz="2800" dirty="0"/>
              <a:t>2020 PCR test only tests for SARSCov-2 (flu disappeared) to find ‘cases’.</a:t>
            </a:r>
          </a:p>
          <a:p>
            <a:endParaRPr lang="en-AU" sz="2800" dirty="0"/>
          </a:p>
          <a:p>
            <a:r>
              <a:rPr lang="en-AU" sz="2800" dirty="0">
                <a:solidFill>
                  <a:prstClr val="black"/>
                </a:solidFill>
              </a:rPr>
              <a:t>Statistics can hide many factors – context is critical to causality but no transparency for public</a:t>
            </a:r>
            <a:endParaRPr lang="en-AU" sz="2800" dirty="0"/>
          </a:p>
          <a:p>
            <a:endParaRPr lang="en-AU" sz="2800" dirty="0"/>
          </a:p>
          <a:p>
            <a:pPr algn="ctr"/>
            <a:endParaRPr lang="en-AU" sz="3600" dirty="0"/>
          </a:p>
          <a:p>
            <a:pPr algn="ctr"/>
            <a:endParaRPr lang="en-AU" sz="3600" dirty="0"/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BE3566-415D-4522-B717-9B3A8F36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Creating a ‘Pandemic’</a:t>
            </a:r>
          </a:p>
        </p:txBody>
      </p:sp>
    </p:spTree>
    <p:extLst>
      <p:ext uri="{BB962C8B-B14F-4D97-AF65-F5344CB8AC3E}">
        <p14:creationId xmlns:p14="http://schemas.microsoft.com/office/powerpoint/2010/main" val="10559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C8C24B-25A6-46F5-A51E-E177A0240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r>
              <a:rPr lang="en-A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en-AU" dirty="0"/>
              <a:t> of a disease to the community can only be determined from </a:t>
            </a:r>
            <a:r>
              <a:rPr lang="en-A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and hospitalisation </a:t>
            </a:r>
            <a:r>
              <a:rPr lang="en-AU" dirty="0"/>
              <a:t>statistics in specific demographics – not </a:t>
            </a:r>
            <a:r>
              <a:rPr lang="en-A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</a:t>
            </a:r>
            <a:r>
              <a:rPr lang="en-AU" dirty="0"/>
              <a:t>(incidence) of disease in the community.</a:t>
            </a:r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r>
              <a:rPr lang="en-AU" dirty="0"/>
              <a:t>Case-fatality ratio in each demographic.</a:t>
            </a:r>
          </a:p>
          <a:p>
            <a:pPr marL="109728" indent="0" algn="ctr">
              <a:buNone/>
            </a:pPr>
            <a:r>
              <a:rPr lang="en-AU" dirty="0"/>
              <a:t>[MacFarlane Burnet 1952]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0C8E87-9310-4B5E-81F3-05064CE2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Risk of Disease after 1950</a:t>
            </a:r>
          </a:p>
        </p:txBody>
      </p:sp>
    </p:spTree>
    <p:extLst>
      <p:ext uri="{BB962C8B-B14F-4D97-AF65-F5344CB8AC3E}">
        <p14:creationId xmlns:p14="http://schemas.microsoft.com/office/powerpoint/2010/main" val="10060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036EF5-417B-4412-BB3D-142853047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AU" b="1" dirty="0"/>
              <a:t>2009 Prior to May </a:t>
            </a:r>
          </a:p>
          <a:p>
            <a:pPr marL="109728" indent="0" algn="ctr">
              <a:buNone/>
            </a:pPr>
            <a:endParaRPr lang="en-AU" dirty="0"/>
          </a:p>
          <a:p>
            <a:pPr marL="109728" indent="0">
              <a:buNone/>
            </a:pPr>
            <a:r>
              <a:rPr lang="en-AU" dirty="0"/>
              <a:t>“An influenza pandemic </a:t>
            </a:r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en-AU" dirty="0"/>
              <a:t> occur when a new influenza virus appears against which </a:t>
            </a:r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human population has no immunity</a:t>
            </a:r>
            <a:r>
              <a:rPr lang="en-AU" dirty="0"/>
              <a:t> resulting in epidemics worldwide with </a:t>
            </a:r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enormous numbers of deaths and illness</a:t>
            </a:r>
            <a:r>
              <a:rPr lang="en-AU" dirty="0"/>
              <a:t>.”  </a:t>
            </a:r>
          </a:p>
          <a:p>
            <a:pPr marL="109728" indent="0">
              <a:buNone/>
            </a:pPr>
            <a:endParaRPr lang="en-AU" dirty="0"/>
          </a:p>
          <a:p>
            <a:pPr marL="109728" indent="0">
              <a:buNone/>
            </a:pPr>
            <a:r>
              <a:rPr lang="en-AU" dirty="0"/>
              <a:t> [Parliamentary Assembly Council of Europe]</a:t>
            </a: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A8ADC-084D-456A-A499-35EE4C7E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Definition of a Pandemic</a:t>
            </a:r>
          </a:p>
        </p:txBody>
      </p:sp>
    </p:spTree>
    <p:extLst>
      <p:ext uri="{BB962C8B-B14F-4D97-AF65-F5344CB8AC3E}">
        <p14:creationId xmlns:p14="http://schemas.microsoft.com/office/powerpoint/2010/main" val="1438495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287AEA-6045-4E78-8D00-D759DE45F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AU" b="1" dirty="0"/>
              <a:t>After 4 May 2009</a:t>
            </a:r>
          </a:p>
          <a:p>
            <a:pPr marL="109728" indent="0" algn="ctr">
              <a:buNone/>
            </a:pPr>
            <a:r>
              <a:rPr lang="en-AU" dirty="0"/>
              <a:t>“An epidemic occurs when there are more </a:t>
            </a:r>
            <a:r>
              <a:rPr lang="en-A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</a:t>
            </a:r>
            <a:r>
              <a:rPr lang="en-AU" b="1" dirty="0"/>
              <a:t> </a:t>
            </a:r>
            <a:r>
              <a:rPr lang="en-AU" dirty="0"/>
              <a:t>of that disease than normal. A pandemic is a </a:t>
            </a:r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 epidemic </a:t>
            </a:r>
            <a:r>
              <a:rPr lang="en-AU" dirty="0"/>
              <a:t>of a disease.…….” </a:t>
            </a:r>
          </a:p>
          <a:p>
            <a:pPr marL="109728" indent="0" algn="ctr">
              <a:buNone/>
            </a:pPr>
            <a:endParaRPr lang="en-AU" dirty="0"/>
          </a:p>
          <a:p>
            <a:pPr marL="109728" indent="0" algn="ctr">
              <a:buNone/>
            </a:pPr>
            <a:r>
              <a:rPr lang="en-AU" dirty="0"/>
              <a:t>[Parliamentary Assembly Council of Europe]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A4CFE9-DDB2-4121-8590-117531D9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New Pandemic Definition</a:t>
            </a:r>
          </a:p>
        </p:txBody>
      </p:sp>
    </p:spTree>
    <p:extLst>
      <p:ext uri="{BB962C8B-B14F-4D97-AF65-F5344CB8AC3E}">
        <p14:creationId xmlns:p14="http://schemas.microsoft.com/office/powerpoint/2010/main" val="2300323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F3D34-B393-43CE-B162-A8F3EF3CE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dirty="0"/>
              <a:t>Healthy people should never be considered a ‘case’ of disease.</a:t>
            </a:r>
          </a:p>
          <a:p>
            <a:pPr algn="ctr"/>
            <a:r>
              <a:rPr lang="en-AU" dirty="0"/>
              <a:t>Fraudulent PCR testing</a:t>
            </a:r>
          </a:p>
          <a:p>
            <a:pPr marL="109728" indent="0" algn="ctr">
              <a:buNone/>
            </a:pPr>
            <a:endParaRPr lang="en-AU" dirty="0"/>
          </a:p>
          <a:p>
            <a:pPr marL="109728" indent="0" algn="ctr">
              <a:buNone/>
            </a:pPr>
            <a:r>
              <a:rPr lang="en-AU" dirty="0"/>
              <a:t>Risk is only determined by hospitalisations and deaths – Not cases after 1950.</a:t>
            </a:r>
          </a:p>
          <a:p>
            <a:pPr algn="ctr"/>
            <a:endParaRPr lang="en-AU" dirty="0"/>
          </a:p>
          <a:p>
            <a:pPr marL="109728" indent="0" algn="ctr">
              <a:buNone/>
            </a:pP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Non-serious cases of disease do not indicate the risk of a virus to the community</a:t>
            </a:r>
          </a:p>
          <a:p>
            <a:pPr marL="109728" indent="0" algn="ctr">
              <a:buNone/>
            </a:pP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PSEUDOSCIENCE</a:t>
            </a:r>
          </a:p>
          <a:p>
            <a:pPr marL="109728" indent="0" algn="ctr">
              <a:buNone/>
            </a:pP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A9E405-588A-4128-8E79-378E989E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 Pandemic of PCR Testing</a:t>
            </a:r>
          </a:p>
        </p:txBody>
      </p:sp>
    </p:spTree>
    <p:extLst>
      <p:ext uri="{BB962C8B-B14F-4D97-AF65-F5344CB8AC3E}">
        <p14:creationId xmlns:p14="http://schemas.microsoft.com/office/powerpoint/2010/main" val="170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146AC-73F9-464E-86E6-6FF6A3A9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healthy person without any symptoms is now labelled a ‘case of disease’.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Healthy people are being treated as the cause of disease and are being locked up for 14 days and criminalised.</a:t>
            </a:r>
          </a:p>
          <a:p>
            <a:endParaRPr lang="en-AU" dirty="0"/>
          </a:p>
          <a:p>
            <a:pPr algn="ctr"/>
            <a:r>
              <a:rPr lang="en-AU" dirty="0"/>
              <a:t>How has this happened?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0B25B7-4F73-432E-857F-47DB630A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006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1A6D0D-8F40-4C44-B603-24DA399C1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AU" dirty="0"/>
              <a:t>Healthy People: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Lockdowns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Social Distancing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Alcoholic Hand Sanitiser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Isolation of Elderly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Quarantining 14+days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Masks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Invasive PCR Tests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Experimental Vaccine</a:t>
            </a:r>
          </a:p>
          <a:p>
            <a:pPr marL="109728" indent="0" algn="ctr">
              <a:buNone/>
            </a:pP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Norm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9C75E3-62E6-4A4B-A66D-75B56019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2020 Directives</a:t>
            </a:r>
          </a:p>
        </p:txBody>
      </p:sp>
    </p:spTree>
    <p:extLst>
      <p:ext uri="{BB962C8B-B14F-4D97-AF65-F5344CB8AC3E}">
        <p14:creationId xmlns:p14="http://schemas.microsoft.com/office/powerpoint/2010/main" val="31196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8F18C7-9FA0-409F-905A-8EB5A33DB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882547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n-AU" dirty="0"/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Create a new category of Flu 2020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Definition of ‘Pandemic’ changed May 2009 ‘Cases’ not ‘Hospitalisations and Deaths’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Industry Mathematical Model with false assumptions to predict deaths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Change reporting of deaths 2020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Media Fear campaign – Co-morbidity/elderly 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‘Cases’ are healthy people – tested positive (2020)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PCR tests do not identify an infection (the disease) – only a segment of viral material. 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A Cycle Threshold for amplifications of 30+ is potentially 100% false positives (Australia 40-45) </a:t>
            </a:r>
          </a:p>
          <a:p>
            <a:pPr marL="624078" indent="-514350">
              <a:buFont typeface="+mj-lt"/>
              <a:buAutoNum type="arabicPeriod"/>
            </a:pPr>
            <a:r>
              <a:rPr lang="en-AU" dirty="0"/>
              <a:t>Claim to the World that you have prevented a  ‘pandemic’ by closing the borders – Scott Morrison.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ED432-ED3A-4D96-94DB-871F2372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Creating a Pandemic</a:t>
            </a:r>
          </a:p>
        </p:txBody>
      </p:sp>
    </p:spTree>
    <p:extLst>
      <p:ext uri="{BB962C8B-B14F-4D97-AF65-F5344CB8AC3E}">
        <p14:creationId xmlns:p14="http://schemas.microsoft.com/office/powerpoint/2010/main" val="35819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EA712-CBE0-4B8C-A393-4D689F11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692" y="0"/>
            <a:ext cx="492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70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061E91-2BB2-422E-BF2F-86ACFF5F8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No </a:t>
            </a: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Australian </a:t>
            </a:r>
            <a:r>
              <a:rPr lang="en-AU" dirty="0"/>
              <a:t>data to claim a ‘pandemic’ in 2020 (Emergency Powers triggered January 21</a:t>
            </a:r>
            <a:r>
              <a:rPr lang="en-AU" baseline="30000" dirty="0"/>
              <a:t>st</a:t>
            </a:r>
            <a:r>
              <a:rPr lang="en-AU" dirty="0"/>
              <a:t>). </a:t>
            </a:r>
          </a:p>
          <a:p>
            <a:endParaRPr lang="en-AU" dirty="0"/>
          </a:p>
          <a:p>
            <a:r>
              <a:rPr lang="en-AU" dirty="0"/>
              <a:t>Flu deaths in the elderly </a:t>
            </a: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r>
              <a:rPr lang="en-AU" dirty="0"/>
              <a:t>, COVID19 </a:t>
            </a: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</a:t>
            </a:r>
            <a:r>
              <a:rPr lang="en-AU" dirty="0"/>
              <a:t> (2020 PCR test only) </a:t>
            </a:r>
          </a:p>
          <a:p>
            <a:endParaRPr lang="en-AU" dirty="0"/>
          </a:p>
          <a:p>
            <a:r>
              <a:rPr lang="en-AU" dirty="0"/>
              <a:t>Annual mortality for flu within the normal range for every country</a:t>
            </a:r>
          </a:p>
          <a:p>
            <a:endParaRPr lang="en-AU" dirty="0"/>
          </a:p>
          <a:p>
            <a:pPr lvl="0">
              <a:buClr>
                <a:srgbClr val="2DA2BF"/>
              </a:buClr>
            </a:pPr>
            <a:r>
              <a:rPr lang="en-AU" dirty="0">
                <a:solidFill>
                  <a:prstClr val="black"/>
                </a:solidFill>
              </a:rPr>
              <a:t>The government </a:t>
            </a:r>
            <a:r>
              <a:rPr lang="en-A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</a:t>
            </a:r>
            <a:r>
              <a:rPr lang="en-AU" dirty="0">
                <a:solidFill>
                  <a:prstClr val="black"/>
                </a:solidFill>
              </a:rPr>
              <a:t>hospitals to set up hundreds of PCR testing clinics for healthy people. </a:t>
            </a:r>
          </a:p>
          <a:p>
            <a:pPr lvl="0">
              <a:buClr>
                <a:srgbClr val="2DA2BF"/>
              </a:buClr>
            </a:pPr>
            <a:endParaRPr lang="en-AU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AU" dirty="0">
                <a:solidFill>
                  <a:prstClr val="black"/>
                </a:solidFill>
              </a:rPr>
              <a:t>Vaccine introduced March 2021: </a:t>
            </a:r>
            <a:r>
              <a:rPr lang="en-AU" dirty="0" err="1">
                <a:solidFill>
                  <a:prstClr val="black"/>
                </a:solidFill>
              </a:rPr>
              <a:t>i</a:t>
            </a:r>
            <a:r>
              <a:rPr lang="en-AU" dirty="0">
                <a:solidFill>
                  <a:prstClr val="black"/>
                </a:solidFill>
              </a:rPr>
              <a:t>) Reduced testing ii) Reduced CT iii) allow the use of Ivermectin and other treatments </a:t>
            </a:r>
            <a:endParaRPr lang="en-AU" dirty="0"/>
          </a:p>
          <a:p>
            <a:pPr marL="109728" indent="0">
              <a:buNone/>
            </a:pPr>
            <a:endParaRPr lang="en-AU" dirty="0"/>
          </a:p>
          <a:p>
            <a:r>
              <a:rPr lang="en-AU" dirty="0"/>
              <a:t>‘Cases’ in the media are healthy people who have been tested  </a:t>
            </a:r>
          </a:p>
          <a:p>
            <a:pPr marL="109728" indent="0">
              <a:buNone/>
            </a:pPr>
            <a:r>
              <a:rPr lang="en-AU" dirty="0"/>
              <a:t> </a:t>
            </a:r>
          </a:p>
          <a:p>
            <a:r>
              <a:rPr kumimoji="0" lang="en-A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Is everyone at risk when they are exposed to a virus?      </a:t>
            </a:r>
          </a:p>
          <a:p>
            <a:pPr algn="ctr"/>
            <a:r>
              <a:rPr kumimoji="0" lang="en-A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NO –</a:t>
            </a:r>
            <a:r>
              <a:rPr kumimoji="0" lang="en-AU" sz="27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 INDUSTRY PSEUDOSCIENCE</a:t>
            </a:r>
            <a:endParaRPr kumimoji="0" lang="en-AU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tabLst/>
              <a:defRPr/>
            </a:pPr>
            <a:endParaRPr lang="en-A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  <a:p>
            <a:pPr marL="109728" indent="0" algn="ctr">
              <a:buClr>
                <a:srgbClr val="2DA2BF"/>
              </a:buClr>
              <a:buNone/>
              <a:defRPr/>
            </a:pPr>
            <a:endParaRPr kumimoji="0" lang="en-AU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B19B3-0E9A-4EBD-A41D-184F1299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/>
              <a:t>Pandemic of a Virus or a PCR Test?</a:t>
            </a:r>
          </a:p>
        </p:txBody>
      </p:sp>
    </p:spTree>
    <p:extLst>
      <p:ext uri="{BB962C8B-B14F-4D97-AF65-F5344CB8AC3E}">
        <p14:creationId xmlns:p14="http://schemas.microsoft.com/office/powerpoint/2010/main" val="19532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D237C7-B868-44F3-8FA6-1AFB9EA97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6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WHO criteria for a ‘vaccine’ not fulfilled</a:t>
            </a:r>
          </a:p>
          <a:p>
            <a:endParaRPr lang="en-AU" dirty="0"/>
          </a:p>
          <a:p>
            <a:r>
              <a:rPr lang="en-AU" dirty="0"/>
              <a:t>This is new genetic technology that inserts nucleic acid (mRNA) that uses our cells to produce a toxic spike protein</a:t>
            </a:r>
          </a:p>
          <a:p>
            <a:endParaRPr lang="en-AU" dirty="0"/>
          </a:p>
          <a:p>
            <a:r>
              <a:rPr lang="en-AU" dirty="0"/>
              <a:t>Synthetic spike protein not specific to Coronavirus 2019 (SARSCov-2) (ADE after re-exposure) </a:t>
            </a:r>
          </a:p>
          <a:p>
            <a:endParaRPr lang="en-AU" dirty="0"/>
          </a:p>
          <a:p>
            <a:r>
              <a:rPr lang="en-AU" dirty="0"/>
              <a:t>Many toxic ingredients and unknown ingredients</a:t>
            </a:r>
          </a:p>
          <a:p>
            <a:pPr marL="109728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Experimentation on humans - unmonitored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C95BD2-580E-4BDC-894C-E8D6522D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Not A Vaccine</a:t>
            </a:r>
          </a:p>
        </p:txBody>
      </p:sp>
    </p:spTree>
    <p:extLst>
      <p:ext uri="{BB962C8B-B14F-4D97-AF65-F5344CB8AC3E}">
        <p14:creationId xmlns:p14="http://schemas.microsoft.com/office/powerpoint/2010/main" val="9628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DD11BF-54BE-4FF1-899A-D715C538B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Anaphylaxis, rash, respiratory symptoms (First 10-30 mins due to Polyethylene Glycol (PEG)).</a:t>
            </a:r>
          </a:p>
          <a:p>
            <a:endParaRPr lang="en-AU" dirty="0"/>
          </a:p>
          <a:p>
            <a:r>
              <a:rPr lang="en-AU" dirty="0"/>
              <a:t>Lipid nanoparticles accumulate in ovaries. Toxic to humans</a:t>
            </a:r>
          </a:p>
          <a:p>
            <a:pPr marL="109728" indent="0">
              <a:buNone/>
            </a:pPr>
            <a:endParaRPr lang="en-AU" dirty="0"/>
          </a:p>
          <a:p>
            <a:r>
              <a:rPr lang="en-AU" dirty="0"/>
              <a:t>Increased inflammation, thrombosis (blood clots), allergies, heart attacks, seizures, myocarditis, pericarditis, autoimmunity, infertility, neurological damage, cognitive dysfunction, etc.</a:t>
            </a:r>
          </a:p>
          <a:p>
            <a:endParaRPr lang="en-AU" dirty="0"/>
          </a:p>
          <a:p>
            <a:r>
              <a:rPr lang="en-AU" dirty="0"/>
              <a:t>Antibody-Dependent Enhancement (ADE) In animals Cytokine Storm observed when re-exposed to natural virus (destroys cells and organs – leads to death). </a:t>
            </a:r>
          </a:p>
          <a:p>
            <a:endParaRPr lang="en-AU" dirty="0"/>
          </a:p>
          <a:p>
            <a:pPr marL="109728" indent="0">
              <a:buNone/>
            </a:pP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A8E61-E095-4548-8E34-46819774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Adverse- Events</a:t>
            </a:r>
          </a:p>
        </p:txBody>
      </p:sp>
    </p:spTree>
    <p:extLst>
      <p:ext uri="{BB962C8B-B14F-4D97-AF65-F5344CB8AC3E}">
        <p14:creationId xmlns:p14="http://schemas.microsoft.com/office/powerpoint/2010/main" val="25452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70EE08-B1E7-419B-8B84-5D277A6D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sz="2400" dirty="0"/>
              <a:t>European Union Database:</a:t>
            </a:r>
          </a:p>
          <a:p>
            <a:pPr marL="109728" indent="0">
              <a:buNone/>
            </a:pPr>
            <a:r>
              <a:rPr lang="en-AU" sz="2400" dirty="0"/>
              <a:t>26,595 Deaths + 2.5 million Vaccine Injuries (9 months)</a:t>
            </a:r>
          </a:p>
          <a:p>
            <a:pPr marL="109728" indent="0">
              <a:buNone/>
            </a:pPr>
            <a:endParaRPr lang="en-AU" sz="2400" dirty="0"/>
          </a:p>
          <a:p>
            <a:r>
              <a:rPr lang="en-AU" sz="2400" dirty="0"/>
              <a:t>US VAERS:</a:t>
            </a:r>
          </a:p>
          <a:p>
            <a:pPr marL="109728" indent="0">
              <a:buNone/>
            </a:pPr>
            <a:r>
              <a:rPr lang="en-AU" sz="2400" dirty="0"/>
              <a:t>150,000 Deaths + Millions Vaccine Injuries (9 months)</a:t>
            </a:r>
          </a:p>
          <a:p>
            <a:pPr marL="109728" indent="0">
              <a:buNone/>
            </a:pPr>
            <a:endParaRPr lang="en-AU" sz="2400" dirty="0"/>
          </a:p>
          <a:p>
            <a:r>
              <a:rPr lang="en-AU" sz="2400" dirty="0"/>
              <a:t>UK Yellow Card:</a:t>
            </a:r>
          </a:p>
          <a:p>
            <a:pPr marL="109728" indent="0">
              <a:buNone/>
            </a:pPr>
            <a:r>
              <a:rPr lang="en-AU" sz="2400" dirty="0"/>
              <a:t>1,662 Deaths +  1,200,579 Vaccine Injuries (9 months)</a:t>
            </a:r>
          </a:p>
          <a:p>
            <a:pPr marL="109728" indent="0">
              <a:buNone/>
            </a:pPr>
            <a:endParaRPr lang="en-AU" sz="2400" dirty="0"/>
          </a:p>
          <a:p>
            <a:r>
              <a:rPr lang="en-AU" sz="2400" dirty="0"/>
              <a:t>Australian TGA:</a:t>
            </a:r>
          </a:p>
          <a:p>
            <a:pPr marL="109728" indent="0">
              <a:buNone/>
            </a:pPr>
            <a:r>
              <a:rPr lang="en-AU" sz="2400" dirty="0"/>
              <a:t>524 Deaths + &gt;57,000 Vaccine Injuries (6 months)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978F79-B5C7-4549-A169-B302C86C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dirty="0"/>
              <a:t>Vaccine Deaths and Injury</a:t>
            </a:r>
          </a:p>
        </p:txBody>
      </p:sp>
    </p:spTree>
    <p:extLst>
      <p:ext uri="{BB962C8B-B14F-4D97-AF65-F5344CB8AC3E}">
        <p14:creationId xmlns:p14="http://schemas.microsoft.com/office/powerpoint/2010/main" val="570645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D8F4BC-9058-49E0-A149-7497326DA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Deaths and hospitalisations increased in 2021in the most vaccinated nations (ADE)</a:t>
            </a:r>
          </a:p>
          <a:p>
            <a:endParaRPr lang="en-AU" dirty="0"/>
          </a:p>
          <a:p>
            <a:r>
              <a:rPr lang="en-AU" dirty="0"/>
              <a:t>In all age-groups not just the elderly as in 2020 (only difference is the injection)</a:t>
            </a:r>
          </a:p>
          <a:p>
            <a:endParaRPr lang="en-AU" dirty="0"/>
          </a:p>
          <a:p>
            <a:r>
              <a:rPr lang="en-AU" dirty="0"/>
              <a:t>The reporting of deaths is non-transparent and media controls the narrative.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60CE2-378D-446E-9BE9-A6E4AD31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Statistics 2021</a:t>
            </a:r>
          </a:p>
        </p:txBody>
      </p:sp>
    </p:spTree>
    <p:extLst>
      <p:ext uri="{BB962C8B-B14F-4D97-AF65-F5344CB8AC3E}">
        <p14:creationId xmlns:p14="http://schemas.microsoft.com/office/powerpoint/2010/main" val="30974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71BE2-0D0E-4203-97A4-45684EAD4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2020 the reporting of cause of death was changed – primary and secondary cause.</a:t>
            </a:r>
          </a:p>
          <a:p>
            <a:endParaRPr lang="en-AU" dirty="0"/>
          </a:p>
          <a:p>
            <a:r>
              <a:rPr lang="en-AU" dirty="0"/>
              <a:t>2020 PCR only tests for Coronavirus 2019 (SARSCov-2) not Flu. </a:t>
            </a:r>
          </a:p>
          <a:p>
            <a:endParaRPr lang="en-AU" dirty="0"/>
          </a:p>
          <a:p>
            <a:r>
              <a:rPr lang="en-AU" dirty="0"/>
              <a:t>Doctors are NOT allowed to put ‘vaccine’ as the cause of any death or illness. Why? </a:t>
            </a:r>
          </a:p>
          <a:p>
            <a:endParaRPr lang="en-AU" dirty="0"/>
          </a:p>
          <a:p>
            <a:r>
              <a:rPr lang="en-AU" dirty="0"/>
              <a:t>2021 the definition of ‘vaccination’ was changed by CDC to 2 weeks after receiving the vaccine.</a:t>
            </a:r>
          </a:p>
          <a:p>
            <a:endParaRPr lang="en-AU" dirty="0"/>
          </a:p>
          <a:p>
            <a:r>
              <a:rPr lang="en-AU" dirty="0"/>
              <a:t>No transparency or accountability for government or doctors.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5F2688-2C13-4993-A99C-BE87981E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16511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8AC59-9A63-4C4C-9DFF-7F763469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333375"/>
            <a:ext cx="66389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3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8DF90-A155-46E0-81EB-310C7718E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333333"/>
                </a:solidFill>
                <a:effectLst/>
                <a:latin typeface="Open Sans"/>
              </a:rPr>
              <a:t>Head of Merck in Fortune Magazine:</a:t>
            </a:r>
          </a:p>
          <a:p>
            <a:pPr marL="109728" indent="0">
              <a:buNone/>
            </a:pPr>
            <a:endParaRPr lang="en-US" i="1" dirty="0">
              <a:solidFill>
                <a:srgbClr val="333333"/>
              </a:solidFill>
              <a:latin typeface="Open Sans"/>
            </a:endParaRPr>
          </a:p>
          <a:p>
            <a:pPr marL="109728" indent="0" algn="ctr">
              <a:buNone/>
            </a:pPr>
            <a:r>
              <a:rPr lang="en-US" b="0" i="1" dirty="0">
                <a:solidFill>
                  <a:srgbClr val="333333"/>
                </a:solidFill>
                <a:effectLst/>
                <a:latin typeface="Open Sans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“</a:t>
            </a:r>
            <a:r>
              <a:rPr lang="en-US" b="1" i="1" dirty="0">
                <a:solidFill>
                  <a:srgbClr val="333333"/>
                </a:solidFill>
                <a:effectLst/>
                <a:latin typeface="Open Sans"/>
              </a:rPr>
              <a:t>it had long been his dream to make drugs for healthy people, so that Merck could sell to everyone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"/>
              </a:rPr>
              <a:t>”. </a:t>
            </a:r>
          </a:p>
          <a:p>
            <a:pPr marL="109728" indent="0" algn="ctr">
              <a:buNone/>
            </a:pPr>
            <a:endParaRPr lang="en-US" i="1" dirty="0">
              <a:solidFill>
                <a:srgbClr val="333333"/>
              </a:solidFill>
              <a:latin typeface="Open Sans"/>
            </a:endParaRPr>
          </a:p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Gadsden’s dream now drives the marketing machinery of the most profitable industry on earth (Moynihan and Cassels 2005).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E391DD-FE22-4FC6-81AE-D39B6A0B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1975 Merck’s Goal </a:t>
            </a:r>
          </a:p>
        </p:txBody>
      </p:sp>
    </p:spTree>
    <p:extLst>
      <p:ext uri="{BB962C8B-B14F-4D97-AF65-F5344CB8AC3E}">
        <p14:creationId xmlns:p14="http://schemas.microsoft.com/office/powerpoint/2010/main" val="263538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E69B33-D15F-4586-AF43-FD74475D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Allopathic medicine uses the capitalist economic model of health that profits from our health.</a:t>
            </a:r>
          </a:p>
          <a:p>
            <a:endParaRPr lang="en-AU" dirty="0"/>
          </a:p>
          <a:p>
            <a:r>
              <a:rPr lang="en-AU" dirty="0"/>
              <a:t>Coercive medication and the removal of autonomy – doctors and patients cannot promote ‘Health’ </a:t>
            </a:r>
          </a:p>
          <a:p>
            <a:endParaRPr lang="en-AU" dirty="0"/>
          </a:p>
          <a:p>
            <a:r>
              <a:rPr lang="en-AU" dirty="0"/>
              <a:t>Reversal of medical ethics - genetics</a:t>
            </a:r>
          </a:p>
          <a:p>
            <a:endParaRPr lang="en-AU" dirty="0"/>
          </a:p>
          <a:p>
            <a:r>
              <a:rPr lang="en-AU" dirty="0"/>
              <a:t>The Sickness Industry – Not Health Promotion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32F5EA-2146-4A60-A07F-5DEA1EFD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186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0074EA-3A1E-48E9-9FC1-0C9B7F3AB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AU" dirty="0"/>
              <a:t>Saying No 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COVID Medical Network – Open Letter Re Informed Consent to all Medical Doctors. </a:t>
            </a:r>
            <a:r>
              <a:rPr lang="en-AU" sz="2000" dirty="0">
                <a:hlinkClick r:id="rId2"/>
              </a:rPr>
              <a:t>www.covidmedicalnetwork.com</a:t>
            </a:r>
            <a:r>
              <a:rPr lang="en-AU" sz="2000" dirty="0"/>
              <a:t>  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People for Safe Vaccines – COVID19 Vaccine Declination Form and other template letters. Do not resign. Take leave. </a:t>
            </a:r>
            <a:r>
              <a:rPr lang="en-AU" sz="2000" dirty="0">
                <a:hlinkClick r:id="rId3"/>
              </a:rPr>
              <a:t>www.peopleforsafevaccines.org</a:t>
            </a:r>
            <a:endParaRPr lang="en-AU" sz="2000" dirty="0"/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Advocate Me (Legal Advocacy)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>
                <a:hlinkClick r:id="rId4"/>
              </a:rPr>
              <a:t>www.advocateme.com.au</a:t>
            </a:r>
            <a:r>
              <a:rPr lang="en-AU" sz="2000" dirty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Human Rights Advocates </a:t>
            </a:r>
            <a:r>
              <a:rPr lang="en-AU" sz="2000" dirty="0">
                <a:hlinkClick r:id="rId5"/>
              </a:rPr>
              <a:t>https://humanrightsadvocates.com.au</a:t>
            </a:r>
            <a:r>
              <a:rPr lang="en-AU" sz="2000" dirty="0"/>
              <a:t>  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Ashley, Francina &amp; Leonard(AFL)  </a:t>
            </a:r>
            <a:r>
              <a:rPr lang="en-AU" sz="2000" dirty="0">
                <a:hlinkClick r:id="rId6"/>
              </a:rPr>
              <a:t>https://www.aflsolicitors.com.au/index.html</a:t>
            </a:r>
            <a:r>
              <a:rPr lang="en-AU" sz="2000" dirty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AU" sz="2000" dirty="0"/>
              <a:t>International Criminal Court – Reiner </a:t>
            </a:r>
            <a:r>
              <a:rPr lang="en-AU" sz="2000" dirty="0" err="1"/>
              <a:t>Fuellmich</a:t>
            </a:r>
            <a:r>
              <a:rPr lang="en-AU" sz="2000" dirty="0"/>
              <a:t> (Crime Against Humanity) Medical Ethics</a:t>
            </a:r>
          </a:p>
          <a:p>
            <a:pPr marL="624078" indent="-514350">
              <a:buFont typeface="+mj-lt"/>
              <a:buAutoNum type="arabicPeriod"/>
            </a:pPr>
            <a:endParaRPr lang="en-AU" sz="2000" dirty="0"/>
          </a:p>
          <a:p>
            <a:pPr marL="624078" indent="-514350">
              <a:buFont typeface="+mj-lt"/>
              <a:buAutoNum type="arabicPeriod"/>
            </a:pPr>
            <a:endParaRPr lang="en-AU" dirty="0"/>
          </a:p>
          <a:p>
            <a:pPr marL="624078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7CFCF-D3B3-4222-B053-2A0D1810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3796951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3145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AU" sz="3600" b="1" dirty="0"/>
              <a:t>1. People for Safe Vaccines</a:t>
            </a:r>
          </a:p>
          <a:p>
            <a:pPr algn="ctr">
              <a:buNone/>
            </a:pPr>
            <a:r>
              <a:rPr lang="en-AU" sz="3600" b="1" dirty="0">
                <a:hlinkClick r:id="rId2"/>
              </a:rPr>
              <a:t>www.peopleforsafevaccines.org</a:t>
            </a:r>
            <a:endParaRPr lang="en-AU" sz="3600" b="1" dirty="0"/>
          </a:p>
          <a:p>
            <a:pPr algn="ctr">
              <a:buNone/>
            </a:pPr>
            <a:r>
              <a:rPr lang="en-AU" sz="3600" b="1" dirty="0"/>
              <a:t>2. Australian COVID Medical Network</a:t>
            </a:r>
          </a:p>
          <a:p>
            <a:pPr algn="ctr">
              <a:buNone/>
            </a:pPr>
            <a:r>
              <a:rPr lang="en-AU" sz="3600" b="1" dirty="0">
                <a:hlinkClick r:id="rId3"/>
              </a:rPr>
              <a:t>www.covidmedicalnetwork.com</a:t>
            </a:r>
            <a:endParaRPr lang="en-AU" sz="3600" b="1" dirty="0"/>
          </a:p>
          <a:p>
            <a:pPr algn="ctr">
              <a:buNone/>
            </a:pPr>
            <a:r>
              <a:rPr lang="en-AU" sz="3600" b="1" dirty="0"/>
              <a:t>3. Vaccination Decisions</a:t>
            </a:r>
          </a:p>
          <a:p>
            <a:pPr algn="ctr">
              <a:buNone/>
            </a:pPr>
            <a:r>
              <a:rPr lang="en-AU" sz="3600" b="1" dirty="0">
                <a:hlinkClick r:id="rId4"/>
              </a:rPr>
              <a:t>www.vaccinationdecisions.net</a:t>
            </a:r>
            <a:endParaRPr lang="en-AU" sz="3600" b="1" dirty="0"/>
          </a:p>
          <a:p>
            <a:pPr algn="ctr">
              <a:buNone/>
            </a:pPr>
            <a:r>
              <a:rPr lang="en-AU" sz="3600" b="1" dirty="0"/>
              <a:t>4. Vaccine Choice Australia</a:t>
            </a:r>
          </a:p>
          <a:p>
            <a:pPr algn="ctr">
              <a:buNone/>
            </a:pPr>
            <a:r>
              <a:rPr lang="en-AU" sz="3600" b="1" dirty="0">
                <a:hlinkClick r:id="rId5"/>
              </a:rPr>
              <a:t>www.vaccinechoiceaustralia.com.au</a:t>
            </a:r>
            <a:endParaRPr lang="en-AU" sz="3600" b="1" dirty="0"/>
          </a:p>
          <a:p>
            <a:pPr algn="ctr">
              <a:buNone/>
            </a:pPr>
            <a:r>
              <a:rPr lang="en-AU" sz="3600" b="1" dirty="0"/>
              <a:t>5. Australian Vaccination-risks Network</a:t>
            </a:r>
          </a:p>
          <a:p>
            <a:pPr algn="ctr">
              <a:buNone/>
            </a:pPr>
            <a:r>
              <a:rPr lang="en-AU" sz="3600" b="1" dirty="0">
                <a:hlinkClick r:id="rId6"/>
              </a:rPr>
              <a:t>www.avn.org.au</a:t>
            </a:r>
            <a:endParaRPr lang="en-AU" sz="3600" b="1" dirty="0"/>
          </a:p>
          <a:p>
            <a:pPr algn="ctr">
              <a:buNone/>
            </a:pP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02641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B8A3FB-17EB-4641-8A09-502367015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endParaRPr lang="en-US" dirty="0"/>
          </a:p>
          <a:p>
            <a:r>
              <a:rPr lang="en-US" sz="3200" dirty="0"/>
              <a:t>Big Pharma - millions of dollars in compensation every year for vaccine injury claims and deaths</a:t>
            </a:r>
          </a:p>
          <a:p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 1986 Pharmaceutical Manufacturers requested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indemnity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for vaccine products</a:t>
            </a:r>
          </a:p>
          <a:p>
            <a:endParaRPr lang="en-US" sz="3200" dirty="0"/>
          </a:p>
          <a:p>
            <a:r>
              <a:rPr lang="en-US" sz="3200" dirty="0"/>
              <a:t>Contraindications (genetic pre-disposition) were removed from 1986 onwards. </a:t>
            </a:r>
          </a:p>
          <a:p>
            <a:pPr marL="109728" indent="0" algn="ctr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025A25-5C55-405B-9269-C03DBA9E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1986 Removal of Liability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06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Reactions to vaccines vary according to GENETIC factors.</a:t>
            </a:r>
          </a:p>
          <a:p>
            <a:endParaRPr lang="en-AU" dirty="0"/>
          </a:p>
          <a:p>
            <a:r>
              <a:rPr lang="en-AU" dirty="0"/>
              <a:t>Some people are pre-disposed to diseases due to their family history (genetics) but </a:t>
            </a:r>
          </a:p>
          <a:p>
            <a:endParaRPr lang="en-AU" dirty="0"/>
          </a:p>
          <a:p>
            <a:r>
              <a:rPr lang="en-AU" dirty="0"/>
              <a:t>Having the gene is not enough to get the disease – you need an environmental exposure! </a:t>
            </a:r>
          </a:p>
          <a:p>
            <a:pPr marL="109728" indent="0" algn="ctr">
              <a:buNone/>
            </a:pPr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Breach of Medical Ethics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Epigenetics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9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of injecting a weakened or inactivated virus/bacteria or genetically engineered particles directly into the tissues of the human body.</a:t>
            </a:r>
          </a:p>
          <a:p>
            <a:pPr algn="ctr">
              <a:buNone/>
            </a:pPr>
            <a:endParaRPr lang="en-AU" sz="2800" dirty="0"/>
          </a:p>
          <a:p>
            <a:pPr algn="ctr">
              <a:buNone/>
            </a:pPr>
            <a:r>
              <a:rPr lang="en-AU" sz="2800" dirty="0"/>
              <a:t>Plus  </a:t>
            </a:r>
          </a:p>
          <a:p>
            <a:pPr algn="ctr">
              <a:buNone/>
            </a:pPr>
            <a:r>
              <a:rPr lang="en-AU" b="1" dirty="0"/>
              <a:t>The many chemicals in the vaccine carrier </a:t>
            </a:r>
          </a:p>
          <a:p>
            <a:pPr algn="ctr">
              <a:buNone/>
            </a:pPr>
            <a:endParaRPr lang="en-AU" b="1" dirty="0"/>
          </a:p>
          <a:p>
            <a:pPr algn="ctr">
              <a:buNone/>
            </a:pPr>
            <a:r>
              <a:rPr lang="en-AU" b="1" dirty="0"/>
              <a:t>And </a:t>
            </a:r>
          </a:p>
          <a:p>
            <a:pPr algn="ctr">
              <a:buNone/>
            </a:pPr>
            <a:r>
              <a:rPr lang="en-AU" b="1" dirty="0"/>
              <a:t>Into  genetically diverse individuals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Vaccination </a:t>
            </a:r>
          </a:p>
        </p:txBody>
      </p:sp>
    </p:spTree>
    <p:extLst>
      <p:ext uri="{BB962C8B-B14F-4D97-AF65-F5344CB8AC3E}">
        <p14:creationId xmlns:p14="http://schemas.microsoft.com/office/powerpoint/2010/main" val="29951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AU" dirty="0"/>
          </a:p>
          <a:p>
            <a:pPr algn="ctr">
              <a:buNone/>
            </a:pPr>
            <a:endParaRPr lang="en-AU" dirty="0"/>
          </a:p>
          <a:p>
            <a:pPr algn="ctr">
              <a:buNone/>
            </a:pPr>
            <a:r>
              <a:rPr lang="en-AU" b="1" dirty="0"/>
              <a:t>The burden of proof of harmlessness of any procedure/technology is on the proponent and not the general public </a:t>
            </a:r>
          </a:p>
          <a:p>
            <a:pPr>
              <a:buNone/>
            </a:pPr>
            <a:r>
              <a:rPr lang="en-AU" sz="2000" dirty="0"/>
              <a:t>  (Scientific and Environmental Health Network (SEHN 1998)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Precautionary Principle</a:t>
            </a:r>
          </a:p>
        </p:txBody>
      </p:sp>
    </p:spTree>
    <p:extLst>
      <p:ext uri="{BB962C8B-B14F-4D97-AF65-F5344CB8AC3E}">
        <p14:creationId xmlns:p14="http://schemas.microsoft.com/office/powerpoint/2010/main" val="104776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71798B-3531-4ACB-8AD3-5E811F86C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692696"/>
            <a:ext cx="8964488" cy="52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8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10955</TotalTime>
  <Words>1788</Words>
  <Application>Microsoft Office PowerPoint</Application>
  <PresentationFormat>On-screen Show (4:3)</PresentationFormat>
  <Paragraphs>297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Lucida Sans Unicode</vt:lpstr>
      <vt:lpstr>Open Sans</vt:lpstr>
      <vt:lpstr>Verdana</vt:lpstr>
      <vt:lpstr>Wingdings</vt:lpstr>
      <vt:lpstr>Wingdings 2</vt:lpstr>
      <vt:lpstr>Wingdings 3</vt:lpstr>
      <vt:lpstr>Concourse</vt:lpstr>
      <vt:lpstr>COVID19: The Expansion of Government   Vaccination Programs </vt:lpstr>
      <vt:lpstr>PowerPoint Presentation</vt:lpstr>
      <vt:lpstr>2020</vt:lpstr>
      <vt:lpstr>1975 Merck’s Goal </vt:lpstr>
      <vt:lpstr>1986 Removal of Liability </vt:lpstr>
      <vt:lpstr>Epigenetics </vt:lpstr>
      <vt:lpstr>Vaccination </vt:lpstr>
      <vt:lpstr>Precautionary Principle</vt:lpstr>
      <vt:lpstr>PowerPoint Presentation</vt:lpstr>
      <vt:lpstr>Public Health in Australia</vt:lpstr>
      <vt:lpstr>Public Health Officials</vt:lpstr>
      <vt:lpstr>Herd Immunity and the NIP</vt:lpstr>
      <vt:lpstr>Government Censorship</vt:lpstr>
      <vt:lpstr>Control of Infectious Diseases</vt:lpstr>
      <vt:lpstr>PowerPoint Presentation</vt:lpstr>
      <vt:lpstr>Epidemiological Triangle</vt:lpstr>
      <vt:lpstr>Comment 1952</vt:lpstr>
      <vt:lpstr>Consequence of Multiple Vaccines:</vt:lpstr>
      <vt:lpstr>PowerPoint Presentation</vt:lpstr>
      <vt:lpstr>PowerPoint Presentation</vt:lpstr>
      <vt:lpstr>Ingredients of Vaccines</vt:lpstr>
      <vt:lpstr>Increase in Morbidity: 5-fold</vt:lpstr>
      <vt:lpstr>2005 GAVI</vt:lpstr>
      <vt:lpstr>COVID19: The Creation of an Alleged ‘Pandemic’ </vt:lpstr>
      <vt:lpstr>Creating a ‘Pandemic’</vt:lpstr>
      <vt:lpstr>Risk of Disease after 1950</vt:lpstr>
      <vt:lpstr>Definition of a Pandemic</vt:lpstr>
      <vt:lpstr>New Pandemic Definition</vt:lpstr>
      <vt:lpstr>A Pandemic of PCR Testing</vt:lpstr>
      <vt:lpstr>2020 Directives</vt:lpstr>
      <vt:lpstr>Creating a Pandemic</vt:lpstr>
      <vt:lpstr>PowerPoint Presentation</vt:lpstr>
      <vt:lpstr>Pandemic of a Virus or a PCR Test?</vt:lpstr>
      <vt:lpstr>Not A Vaccine</vt:lpstr>
      <vt:lpstr>Adverse- Events</vt:lpstr>
      <vt:lpstr>Vaccine Deaths and Injury</vt:lpstr>
      <vt:lpstr>Statistics 2021</vt:lpstr>
      <vt:lpstr>Reporting</vt:lpstr>
      <vt:lpstr>PowerPoint Presentation</vt:lpstr>
      <vt:lpstr>Conclusion</vt:lpstr>
      <vt:lpstr>Action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Services Amendment No Jab No Pay Bill 2015</dc:title>
  <dc:creator>Jude</dc:creator>
  <cp:lastModifiedBy>Judy Wilyman</cp:lastModifiedBy>
  <cp:revision>694</cp:revision>
  <dcterms:created xsi:type="dcterms:W3CDTF">2015-10-12T02:12:25Z</dcterms:created>
  <dcterms:modified xsi:type="dcterms:W3CDTF">2021-10-05T02:03:14Z</dcterms:modified>
</cp:coreProperties>
</file>