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handoutMasterIdLst>
    <p:handoutMasterId r:id="rId7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2" r:id="rId33"/>
    <p:sldId id="293" r:id="rId34"/>
    <p:sldId id="294" r:id="rId35"/>
    <p:sldId id="295" r:id="rId36"/>
    <p:sldId id="309" r:id="rId37"/>
    <p:sldId id="302" r:id="rId38"/>
    <p:sldId id="303" r:id="rId39"/>
    <p:sldId id="296" r:id="rId40"/>
    <p:sldId id="298" r:id="rId41"/>
    <p:sldId id="297" r:id="rId42"/>
    <p:sldId id="300" r:id="rId43"/>
    <p:sldId id="301" r:id="rId44"/>
    <p:sldId id="304" r:id="rId45"/>
    <p:sldId id="306" r:id="rId46"/>
    <p:sldId id="329" r:id="rId47"/>
    <p:sldId id="330" r:id="rId48"/>
    <p:sldId id="321" r:id="rId49"/>
    <p:sldId id="322" r:id="rId50"/>
    <p:sldId id="323" r:id="rId51"/>
    <p:sldId id="307" r:id="rId52"/>
    <p:sldId id="308" r:id="rId53"/>
    <p:sldId id="310" r:id="rId54"/>
    <p:sldId id="311" r:id="rId55"/>
    <p:sldId id="312" r:id="rId56"/>
    <p:sldId id="326" r:id="rId57"/>
    <p:sldId id="328" r:id="rId58"/>
    <p:sldId id="313" r:id="rId59"/>
    <p:sldId id="314" r:id="rId60"/>
    <p:sldId id="316" r:id="rId61"/>
    <p:sldId id="317" r:id="rId62"/>
    <p:sldId id="324" r:id="rId63"/>
    <p:sldId id="325" r:id="rId64"/>
    <p:sldId id="318" r:id="rId65"/>
    <p:sldId id="319" r:id="rId66"/>
    <p:sldId id="320" r:id="rId67"/>
    <p:sldId id="327" r:id="rId68"/>
    <p:sldId id="315" r:id="rId69"/>
    <p:sldId id="331" r:id="rId70"/>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60"/>
      </p:cViewPr>
      <p:guideLst/>
    </p:cSldViewPr>
  </p:slideViewPr>
  <p:notesTextViewPr>
    <p:cViewPr>
      <p:scale>
        <a:sx n="1" d="1"/>
        <a:sy n="1" d="1"/>
      </p:scale>
      <p:origin x="0" y="0"/>
    </p:cViewPr>
  </p:notesTextViewPr>
  <p:sorterViewPr>
    <p:cViewPr>
      <p:scale>
        <a:sx n="100" d="100"/>
        <a:sy n="100" d="100"/>
      </p:scale>
      <p:origin x="0" y="-2083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9BE90D23-1E68-4817-A7F4-A9CCD276F3EE}" type="datetimeFigureOut">
              <a:rPr lang="en-AU" smtClean="0"/>
              <a:t>2/07/2023</a:t>
            </a:fld>
            <a:endParaRPr lang="en-AU"/>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9D950192-59D0-47FE-9B29-114FA5BDDB3C}" type="slidenum">
              <a:rPr lang="en-AU" smtClean="0"/>
              <a:t>‹#›</a:t>
            </a:fld>
            <a:endParaRPr lang="en-AU"/>
          </a:p>
        </p:txBody>
      </p:sp>
    </p:spTree>
    <p:extLst>
      <p:ext uri="{BB962C8B-B14F-4D97-AF65-F5344CB8AC3E}">
        <p14:creationId xmlns:p14="http://schemas.microsoft.com/office/powerpoint/2010/main" val="237792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63F599E-05AC-4F93-8E38-01A904F011C0}" type="datetimeFigureOut">
              <a:rPr lang="en-AU" smtClean="0"/>
              <a:t>2/07/2023</a:t>
            </a:fld>
            <a:endParaRPr lang="en-AU"/>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54BECB1-F72C-4531-8C9B-2AF50D365727}" type="slidenum">
              <a:rPr lang="en-AU" smtClean="0"/>
              <a:t>‹#›</a:t>
            </a:fld>
            <a:endParaRPr lang="en-AU"/>
          </a:p>
        </p:txBody>
      </p:sp>
    </p:spTree>
    <p:extLst>
      <p:ext uri="{BB962C8B-B14F-4D97-AF65-F5344CB8AC3E}">
        <p14:creationId xmlns:p14="http://schemas.microsoft.com/office/powerpoint/2010/main" val="4174622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54BECB1-F72C-4531-8C9B-2AF50D365727}" type="slidenum">
              <a:rPr lang="en-AU" smtClean="0"/>
              <a:t>1</a:t>
            </a:fld>
            <a:endParaRPr lang="en-AU"/>
          </a:p>
        </p:txBody>
      </p:sp>
    </p:spTree>
    <p:extLst>
      <p:ext uri="{BB962C8B-B14F-4D97-AF65-F5344CB8AC3E}">
        <p14:creationId xmlns:p14="http://schemas.microsoft.com/office/powerpoint/2010/main" val="103072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82360563-38F0-4849-BC96-76BAD70DF08E}" type="slidenum">
              <a:rPr lang="en-AU" smtClean="0"/>
              <a:pPr>
                <a:defRPr/>
              </a:pPr>
              <a:t>5</a:t>
            </a:fld>
            <a:endParaRPr lang="en-AU"/>
          </a:p>
        </p:txBody>
      </p:sp>
    </p:spTree>
    <p:extLst>
      <p:ext uri="{BB962C8B-B14F-4D97-AF65-F5344CB8AC3E}">
        <p14:creationId xmlns:p14="http://schemas.microsoft.com/office/powerpoint/2010/main" val="1486983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DB0907-9B82-4C8C-A5C2-660D2A49597D}" type="slidenum">
              <a:rPr lang="en-AU" smtClean="0"/>
              <a:pPr/>
              <a:t>8</a:t>
            </a:fld>
            <a:endParaRPr lang="en-AU"/>
          </a:p>
        </p:txBody>
      </p:sp>
    </p:spTree>
    <p:extLst>
      <p:ext uri="{BB962C8B-B14F-4D97-AF65-F5344CB8AC3E}">
        <p14:creationId xmlns:p14="http://schemas.microsoft.com/office/powerpoint/2010/main" val="324664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EAEAA65-24E1-4C18-8C21-6D9E88F3CE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55698DB-B4F0-4262-87F3-1E3F803B78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a:extLst>
              <a:ext uri="{FF2B5EF4-FFF2-40B4-BE49-F238E27FC236}">
                <a16:creationId xmlns:a16="http://schemas.microsoft.com/office/drawing/2014/main" id="{87BFD85D-F465-4EFA-B4B7-D8348A8762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2934CB-8513-44B9-9DF8-D14FA4078043}" type="slidenum">
              <a:rPr lang="en-AU" altLang="en-US" smtClean="0">
                <a:latin typeface="Tahoma" panose="020B0604030504040204" pitchFamily="34" charset="0"/>
              </a:rPr>
              <a:pPr>
                <a:spcBef>
                  <a:spcPct val="0"/>
                </a:spcBef>
              </a:pPr>
              <a:t>40</a:t>
            </a:fld>
            <a:endParaRPr lang="en-AU" altLang="en-US">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40EB16E-47A5-44C1-8133-F39038F249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A4D5FEA8-E41D-410C-AC14-9CB06796F9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4D1FFFF3-B69D-4658-92AA-6718BF094E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1CBDC0-6AC6-44DC-B6C3-45F6168FA2B9}" type="slidenum">
              <a:rPr lang="en-AU" altLang="en-US" smtClean="0">
                <a:latin typeface="Tahoma" panose="020B0604030504040204" pitchFamily="34" charset="0"/>
              </a:rPr>
              <a:pPr>
                <a:spcBef>
                  <a:spcPct val="0"/>
                </a:spcBef>
              </a:pPr>
              <a:t>44</a:t>
            </a:fld>
            <a:endParaRPr lang="en-AU" altLang="en-US">
              <a:latin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4DA3F5-6467-4470-AECA-B3A15E88134A}" type="datetime1">
              <a:rPr lang="en-AU" smtClean="0"/>
              <a:t>2/07/2023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293710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FF8FF3-F690-4199-A3A5-50430693F9F0}" type="datetime1">
              <a:rPr lang="en-AU" smtClean="0"/>
              <a:t>2/07/2023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13068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0A853-956A-44AE-9927-332620E4A860}" type="datetime1">
              <a:rPr lang="en-AU" smtClean="0"/>
              <a:t>2/07/2023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24042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D36252-4A53-4D3A-89EA-E47777CA25B6}" type="datetime1">
              <a:rPr lang="en-AU" smtClean="0"/>
              <a:t>2/07/2023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311603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010EE6-34D0-45F0-A484-D5282A8F7713}" type="datetime1">
              <a:rPr lang="en-AU" smtClean="0"/>
              <a:t>2/07/2023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1525333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5E5201-1406-48F9-9FF7-C07667E8A30F}" type="datetime1">
              <a:rPr lang="en-AU" smtClean="0"/>
              <a:t>2/07/2023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417257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A5DB99-A6E1-4B78-AFF7-798B2E4E1FBE}" type="datetime1">
              <a:rPr lang="en-AU" smtClean="0"/>
              <a:t>2/07/2023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57808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EF0096-CECD-4B62-A81F-017B97968E3E}" type="datetime1">
              <a:rPr lang="en-AU" smtClean="0"/>
              <a:t>2/07/2023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417889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C892D-EEA9-4E4C-A808-2A60A041872B}" type="datetime1">
              <a:rPr lang="en-AU" smtClean="0"/>
              <a:t>2/07/2023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282403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575B50-2153-43FB-9180-AA02D86F361C}" type="datetime1">
              <a:rPr lang="en-AU" smtClean="0"/>
              <a:t>2/07/2023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4122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579161-81CB-43F3-9FB3-852D3CB8C764}" type="datetime1">
              <a:rPr lang="en-AU" smtClean="0"/>
              <a:t>2/07/2023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F93749-4621-40CF-B4AC-15EFB4C0FFE0}" type="slidenum">
              <a:rPr lang="en-AU" smtClean="0"/>
              <a:t>‹#›</a:t>
            </a:fld>
            <a:endParaRPr lang="en-AU"/>
          </a:p>
        </p:txBody>
      </p:sp>
    </p:spTree>
    <p:extLst>
      <p:ext uri="{BB962C8B-B14F-4D97-AF65-F5344CB8AC3E}">
        <p14:creationId xmlns:p14="http://schemas.microsoft.com/office/powerpoint/2010/main" val="688231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D0347-7205-42FE-A225-7F19DBE1FA81}" type="datetime1">
              <a:rPr lang="en-AU" smtClean="0"/>
              <a:t>2/07/2023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93749-4621-40CF-B4AC-15EFB4C0FFE0}" type="slidenum">
              <a:rPr lang="en-AU" smtClean="0"/>
              <a:t>‹#›</a:t>
            </a:fld>
            <a:endParaRPr lang="en-AU"/>
          </a:p>
        </p:txBody>
      </p:sp>
    </p:spTree>
    <p:extLst>
      <p:ext uri="{BB962C8B-B14F-4D97-AF65-F5344CB8AC3E}">
        <p14:creationId xmlns:p14="http://schemas.microsoft.com/office/powerpoint/2010/main" val="12656205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447800"/>
            <a:ext cx="9144000" cy="2192045"/>
          </a:xfrm>
        </p:spPr>
        <p:txBody>
          <a:bodyPr>
            <a:normAutofit fontScale="90000"/>
          </a:bodyPr>
          <a:lstStyle/>
          <a:p>
            <a:pPr algn="ctr"/>
            <a:br>
              <a:rPr lang="en-AU" sz="8000" dirty="0">
                <a:solidFill>
                  <a:srgbClr val="FFFF00"/>
                </a:solidFill>
              </a:rPr>
            </a:br>
            <a:r>
              <a:rPr lang="en-AU" sz="8000" dirty="0">
                <a:solidFill>
                  <a:srgbClr val="FFFF00"/>
                </a:solidFill>
              </a:rPr>
              <a:t>The Rule of Law &amp; Constitutionalism</a:t>
            </a:r>
          </a:p>
        </p:txBody>
      </p:sp>
      <p:sp>
        <p:nvSpPr>
          <p:cNvPr id="20" name="Subtitle 19"/>
          <p:cNvSpPr>
            <a:spLocks noGrp="1"/>
          </p:cNvSpPr>
          <p:nvPr>
            <p:ph type="subTitle" idx="1"/>
          </p:nvPr>
        </p:nvSpPr>
        <p:spPr>
          <a:xfrm>
            <a:off x="2057400" y="3762375"/>
            <a:ext cx="7854696" cy="1127480"/>
          </a:xfrm>
        </p:spPr>
        <p:txBody>
          <a:bodyPr>
            <a:normAutofit/>
          </a:bodyPr>
          <a:lstStyle/>
          <a:p>
            <a:pPr algn="ctr"/>
            <a:r>
              <a:rPr lang="en-AU" dirty="0"/>
              <a:t>Prof Augusto Zimmermann PhD, LLB, LLM, </a:t>
            </a:r>
            <a:r>
              <a:rPr lang="en-AU" dirty="0" err="1"/>
              <a:t>CIArb</a:t>
            </a:r>
            <a:endParaRPr lang="en-AU" dirty="0"/>
          </a:p>
        </p:txBody>
      </p:sp>
      <p:pic>
        <p:nvPicPr>
          <p:cNvPr id="4" name="Picture 3">
            <a:extLst>
              <a:ext uri="{FF2B5EF4-FFF2-40B4-BE49-F238E27FC236}">
                <a16:creationId xmlns:a16="http://schemas.microsoft.com/office/drawing/2014/main" id="{EF46BE60-C431-42E9-A7F3-4CD6C370F5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3495" y="4889856"/>
            <a:ext cx="1681717" cy="1264881"/>
          </a:xfrm>
          <a:prstGeom prst="rect">
            <a:avLst/>
          </a:prstGeom>
        </p:spPr>
      </p:pic>
      <p:sp>
        <p:nvSpPr>
          <p:cNvPr id="2" name="Slide Number Placeholder 1"/>
          <p:cNvSpPr>
            <a:spLocks noGrp="1"/>
          </p:cNvSpPr>
          <p:nvPr>
            <p:ph type="sldNum" sz="quarter" idx="12"/>
          </p:nvPr>
        </p:nvSpPr>
        <p:spPr/>
        <p:txBody>
          <a:bodyPr/>
          <a:lstStyle/>
          <a:p>
            <a:fld id="{69F93749-4621-40CF-B4AC-15EFB4C0FFE0}" type="slidenum">
              <a:rPr lang="en-AU" smtClean="0"/>
              <a:t>1</a:t>
            </a:fld>
            <a:endParaRPr lang="en-AU"/>
          </a:p>
        </p:txBody>
      </p:sp>
    </p:spTree>
    <p:extLst>
      <p:ext uri="{BB962C8B-B14F-4D97-AF65-F5344CB8AC3E}">
        <p14:creationId xmlns:p14="http://schemas.microsoft.com/office/powerpoint/2010/main" val="77729148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08720"/>
            <a:ext cx="8229600" cy="5806428"/>
          </a:xfrm>
        </p:spPr>
        <p:txBody>
          <a:bodyPr/>
          <a:lstStyle/>
          <a:p>
            <a:pPr>
              <a:buNone/>
            </a:pPr>
            <a:r>
              <a:rPr lang="en-AU" dirty="0">
                <a:solidFill>
                  <a:srgbClr val="FFFF00"/>
                </a:solidFill>
              </a:rPr>
              <a:t>	</a:t>
            </a:r>
            <a:r>
              <a:rPr lang="en-AU" i="1" dirty="0">
                <a:solidFill>
                  <a:srgbClr val="FFFF00"/>
                </a:solidFill>
              </a:rPr>
              <a:t>“A law is necessarily adjudged cruel, if it increases servitude and diminishes freedom, for which human nature always craves. For servitude was introduced by men for vicious purposes. But freedom was instilled into human nature by God. Hence freedom taken away from man always desires to return, as is always the case when natural liberty is denied. So he who does not favour liberty is to be deemed impious and cruel. In considering these matters the laws of England [must] favour liberty in every case”.</a:t>
            </a:r>
          </a:p>
          <a:p>
            <a:pPr>
              <a:buNone/>
            </a:pPr>
            <a:r>
              <a:rPr lang="en-AU" dirty="0"/>
              <a:t>	</a:t>
            </a:r>
            <a:r>
              <a:rPr lang="en-AU" sz="2000" dirty="0"/>
              <a:t>Sir John Fortescue, </a:t>
            </a:r>
            <a:r>
              <a:rPr lang="pt-BR" sz="2000" i="1" dirty="0"/>
              <a:t>De Laudibus Legum Anglie</a:t>
            </a:r>
            <a:r>
              <a:rPr lang="pt-BR" sz="2000" dirty="0"/>
              <a:t>, c.42.</a:t>
            </a:r>
            <a:endParaRPr lang="en-AU" sz="2000" dirty="0"/>
          </a:p>
        </p:txBody>
      </p:sp>
      <p:sp>
        <p:nvSpPr>
          <p:cNvPr id="4" name="Slide Number Placeholder 3"/>
          <p:cNvSpPr>
            <a:spLocks noGrp="1"/>
          </p:cNvSpPr>
          <p:nvPr>
            <p:ph type="sldNum" sz="quarter" idx="12"/>
          </p:nvPr>
        </p:nvSpPr>
        <p:spPr/>
        <p:txBody>
          <a:bodyPr/>
          <a:lstStyle/>
          <a:p>
            <a:pPr>
              <a:defRPr/>
            </a:pPr>
            <a:fld id="{F6B02725-6708-46E6-A537-FA01E0F167D0}" type="slidenum">
              <a:rPr lang="en-AU" smtClean="0"/>
              <a:pPr>
                <a:defRPr/>
              </a:pPr>
              <a:t>10</a:t>
            </a:fld>
            <a:endParaRPr lang="en-AU"/>
          </a:p>
        </p:txBody>
      </p:sp>
    </p:spTree>
    <p:extLst>
      <p:ext uri="{BB962C8B-B14F-4D97-AF65-F5344CB8AC3E}">
        <p14:creationId xmlns:p14="http://schemas.microsoft.com/office/powerpoint/2010/main" val="329404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85794"/>
            <a:ext cx="8229600" cy="785818"/>
          </a:xfrm>
        </p:spPr>
        <p:txBody>
          <a:bodyPr>
            <a:normAutofit/>
          </a:bodyPr>
          <a:lstStyle/>
          <a:p>
            <a:pPr algn="ctr"/>
            <a:r>
              <a:rPr lang="en-AU" dirty="0">
                <a:solidFill>
                  <a:srgbClr val="FFFF00"/>
                </a:solidFill>
                <a:ea typeface="Calibri"/>
                <a:cs typeface="Times New Roman"/>
              </a:rPr>
              <a:t>Sir Edward Coke (1552-1634) </a:t>
            </a:r>
            <a:endParaRPr lang="en-AU" dirty="0">
              <a:solidFill>
                <a:srgbClr val="FFFF00"/>
              </a:solidFill>
            </a:endParaRPr>
          </a:p>
        </p:txBody>
      </p:sp>
      <p:sp>
        <p:nvSpPr>
          <p:cNvPr id="3" name="Content Placeholder 2"/>
          <p:cNvSpPr>
            <a:spLocks noGrp="1"/>
          </p:cNvSpPr>
          <p:nvPr>
            <p:ph idx="1"/>
          </p:nvPr>
        </p:nvSpPr>
        <p:spPr>
          <a:xfrm>
            <a:off x="1847528" y="2390115"/>
            <a:ext cx="4891414" cy="4207236"/>
          </a:xfrm>
        </p:spPr>
        <p:txBody>
          <a:bodyPr>
            <a:noAutofit/>
          </a:bodyPr>
          <a:lstStyle/>
          <a:p>
            <a:pPr>
              <a:lnSpc>
                <a:spcPct val="110000"/>
              </a:lnSpc>
            </a:pPr>
            <a:r>
              <a:rPr lang="en-AU" sz="2400" dirty="0">
                <a:ea typeface="Calibri"/>
                <a:cs typeface="Times New Roman"/>
              </a:rPr>
              <a:t>He is called </a:t>
            </a:r>
            <a:r>
              <a:rPr lang="en-AU" sz="2400" dirty="0">
                <a:solidFill>
                  <a:srgbClr val="FFFF00"/>
                </a:solidFill>
                <a:ea typeface="Calibri"/>
                <a:cs typeface="Times New Roman"/>
              </a:rPr>
              <a:t>‘The Shakespeare of the Common Law’</a:t>
            </a:r>
          </a:p>
          <a:p>
            <a:pPr marL="0" indent="0">
              <a:lnSpc>
                <a:spcPct val="110000"/>
              </a:lnSpc>
              <a:buNone/>
            </a:pPr>
            <a:endParaRPr lang="en-AU" sz="1000" dirty="0"/>
          </a:p>
          <a:p>
            <a:pPr>
              <a:lnSpc>
                <a:spcPct val="110000"/>
              </a:lnSpc>
            </a:pPr>
            <a:r>
              <a:rPr lang="en-AU" sz="2400" dirty="0"/>
              <a:t>Famously quoted from </a:t>
            </a:r>
            <a:r>
              <a:rPr lang="en-AU" sz="2400" dirty="0" err="1"/>
              <a:t>Bracton</a:t>
            </a:r>
            <a:r>
              <a:rPr lang="en-AU" sz="2400" dirty="0"/>
              <a:t> to remind King James that </a:t>
            </a:r>
            <a:r>
              <a:rPr lang="en-AU" sz="2400" dirty="0">
                <a:solidFill>
                  <a:srgbClr val="FFFF00"/>
                </a:solidFill>
              </a:rPr>
              <a:t>“the King must be under God and the Law</a:t>
            </a:r>
            <a:r>
              <a:rPr lang="en-AU" sz="2200" dirty="0">
                <a:solidFill>
                  <a:srgbClr val="FFFF00"/>
                </a:solidFill>
              </a:rPr>
              <a:t>”</a:t>
            </a:r>
          </a:p>
        </p:txBody>
      </p:sp>
      <p:sp>
        <p:nvSpPr>
          <p:cNvPr id="5" name="Slide Number Placeholder 4"/>
          <p:cNvSpPr>
            <a:spLocks noGrp="1"/>
          </p:cNvSpPr>
          <p:nvPr>
            <p:ph type="sldNum" sz="quarter" idx="12"/>
          </p:nvPr>
        </p:nvSpPr>
        <p:spPr/>
        <p:txBody>
          <a:bodyPr/>
          <a:lstStyle/>
          <a:p>
            <a:fld id="{59298C96-4F0E-4CB0-AEDF-85A394BBFA17}" type="slidenum">
              <a:rPr lang="en-AU" smtClean="0"/>
              <a:pPr/>
              <a:t>11</a:t>
            </a:fld>
            <a:endParaRPr lang="en-AU"/>
          </a:p>
        </p:txBody>
      </p:sp>
      <p:pic>
        <p:nvPicPr>
          <p:cNvPr id="4" name="Picture 4"/>
          <p:cNvPicPr>
            <a:picLocks noChangeAspect="1" noChangeArrowheads="1"/>
          </p:cNvPicPr>
          <p:nvPr/>
        </p:nvPicPr>
        <p:blipFill>
          <a:blip r:embed="rId2" cstate="print"/>
          <a:srcRect/>
          <a:stretch>
            <a:fillRect/>
          </a:stretch>
        </p:blipFill>
        <p:spPr bwMode="auto">
          <a:xfrm>
            <a:off x="7260880" y="1963738"/>
            <a:ext cx="3295650" cy="4392612"/>
          </a:xfrm>
          <a:prstGeom prst="rect">
            <a:avLst/>
          </a:prstGeom>
          <a:noFill/>
        </p:spPr>
      </p:pic>
    </p:spTree>
    <p:extLst>
      <p:ext uri="{BB962C8B-B14F-4D97-AF65-F5344CB8AC3E}">
        <p14:creationId xmlns:p14="http://schemas.microsoft.com/office/powerpoint/2010/main" val="3476171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14422"/>
            <a:ext cx="8229600" cy="5110178"/>
          </a:xfrm>
        </p:spPr>
        <p:txBody>
          <a:bodyPr/>
          <a:lstStyle/>
          <a:p>
            <a:pPr>
              <a:buNone/>
            </a:pPr>
            <a:r>
              <a:rPr lang="en-AU" sz="3200" dirty="0"/>
              <a:t>	</a:t>
            </a:r>
            <a:r>
              <a:rPr lang="en-AU" sz="3200" dirty="0">
                <a:solidFill>
                  <a:srgbClr val="FFFF00"/>
                </a:solidFill>
              </a:rPr>
              <a:t>“And it appears in our books, that in many cases the common law will </a:t>
            </a:r>
            <a:r>
              <a:rPr lang="en-AU" sz="3200" dirty="0" err="1">
                <a:solidFill>
                  <a:srgbClr val="FFFF00"/>
                </a:solidFill>
              </a:rPr>
              <a:t>controul</a:t>
            </a:r>
            <a:r>
              <a:rPr lang="en-AU" sz="3200" dirty="0">
                <a:solidFill>
                  <a:srgbClr val="FFFF00"/>
                </a:solidFill>
              </a:rPr>
              <a:t> acts of Parliament, and sometimes adjudge them to be utterly void; for when an act of Parliament is against common right and reason, or repugnant, or impossible to be performed, the common law will </a:t>
            </a:r>
            <a:r>
              <a:rPr lang="en-AU" sz="3200" dirty="0" err="1">
                <a:solidFill>
                  <a:srgbClr val="FFFF00"/>
                </a:solidFill>
              </a:rPr>
              <a:t>controul</a:t>
            </a:r>
            <a:r>
              <a:rPr lang="en-AU" sz="3200" dirty="0">
                <a:solidFill>
                  <a:srgbClr val="FFFF00"/>
                </a:solidFill>
              </a:rPr>
              <a:t> it and adjudge such act to be void”.</a:t>
            </a:r>
          </a:p>
          <a:p>
            <a:pPr>
              <a:buNone/>
            </a:pPr>
            <a:r>
              <a:rPr lang="en-AU" i="1" dirty="0"/>
              <a:t>	Bonham’s Case </a:t>
            </a:r>
            <a:r>
              <a:rPr lang="en-AU" dirty="0"/>
              <a:t>8 Co. Rep. 114</a:t>
            </a:r>
          </a:p>
          <a:p>
            <a:endParaRPr lang="en-AU" dirty="0"/>
          </a:p>
        </p:txBody>
      </p:sp>
      <p:sp>
        <p:nvSpPr>
          <p:cNvPr id="4" name="Slide Number Placeholder 3"/>
          <p:cNvSpPr>
            <a:spLocks noGrp="1"/>
          </p:cNvSpPr>
          <p:nvPr>
            <p:ph type="sldNum" sz="quarter" idx="12"/>
          </p:nvPr>
        </p:nvSpPr>
        <p:spPr/>
        <p:txBody>
          <a:bodyPr/>
          <a:lstStyle/>
          <a:p>
            <a:fld id="{59298C96-4F0E-4CB0-AEDF-85A394BBFA17}" type="slidenum">
              <a:rPr lang="en-AU" smtClean="0"/>
              <a:pPr/>
              <a:t>12</a:t>
            </a:fld>
            <a:endParaRPr lang="en-AU"/>
          </a:p>
        </p:txBody>
      </p:sp>
    </p:spTree>
    <p:extLst>
      <p:ext uri="{BB962C8B-B14F-4D97-AF65-F5344CB8AC3E}">
        <p14:creationId xmlns:p14="http://schemas.microsoft.com/office/powerpoint/2010/main" val="67359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938962"/>
          </a:xfrm>
        </p:spPr>
        <p:txBody>
          <a:bodyPr/>
          <a:lstStyle/>
          <a:p>
            <a:pPr algn="ctr"/>
            <a:r>
              <a:rPr lang="en-AU" dirty="0">
                <a:solidFill>
                  <a:srgbClr val="FFFF00"/>
                </a:solidFill>
              </a:rPr>
              <a:t>John Locke (1634-1704) </a:t>
            </a:r>
          </a:p>
        </p:txBody>
      </p:sp>
      <p:sp>
        <p:nvSpPr>
          <p:cNvPr id="3" name="Content Placeholder 2"/>
          <p:cNvSpPr>
            <a:spLocks noGrp="1"/>
          </p:cNvSpPr>
          <p:nvPr>
            <p:ph idx="1"/>
          </p:nvPr>
        </p:nvSpPr>
        <p:spPr>
          <a:xfrm>
            <a:off x="1981200" y="2127564"/>
            <a:ext cx="4114800" cy="4373270"/>
          </a:xfrm>
        </p:spPr>
        <p:txBody>
          <a:bodyPr>
            <a:normAutofit/>
          </a:bodyPr>
          <a:lstStyle/>
          <a:p>
            <a:r>
              <a:rPr lang="en-AU" sz="2400" dirty="0"/>
              <a:t>His work played a fundamental role in the development of  constitutionalism</a:t>
            </a:r>
          </a:p>
          <a:p>
            <a:endParaRPr lang="en-AU" sz="2400" dirty="0"/>
          </a:p>
          <a:p>
            <a:r>
              <a:rPr lang="en-AU" sz="2400" dirty="0"/>
              <a:t>Locke’s work provided the philosophical justification for the UK Glorious Revolution (1688) and the American Independence (1776) </a:t>
            </a:r>
          </a:p>
          <a:p>
            <a:endParaRPr lang="en-AU" dirty="0"/>
          </a:p>
        </p:txBody>
      </p:sp>
      <p:sp>
        <p:nvSpPr>
          <p:cNvPr id="5" name="Slide Number Placeholder 4"/>
          <p:cNvSpPr>
            <a:spLocks noGrp="1"/>
          </p:cNvSpPr>
          <p:nvPr>
            <p:ph type="sldNum" sz="quarter" idx="12"/>
          </p:nvPr>
        </p:nvSpPr>
        <p:spPr/>
        <p:txBody>
          <a:bodyPr/>
          <a:lstStyle/>
          <a:p>
            <a:fld id="{59298C96-4F0E-4CB0-AEDF-85A394BBFA17}" type="slidenum">
              <a:rPr lang="en-AU" smtClean="0"/>
              <a:pPr/>
              <a:t>13</a:t>
            </a:fld>
            <a:endParaRPr lang="en-AU"/>
          </a:p>
        </p:txBody>
      </p:sp>
      <p:pic>
        <p:nvPicPr>
          <p:cNvPr id="4" name="Picture 7"/>
          <p:cNvPicPr>
            <a:picLocks noChangeAspect="1" noChangeArrowheads="1"/>
          </p:cNvPicPr>
          <p:nvPr/>
        </p:nvPicPr>
        <p:blipFill>
          <a:blip r:embed="rId2" cstate="print"/>
          <a:srcRect/>
          <a:stretch>
            <a:fillRect/>
          </a:stretch>
        </p:blipFill>
        <p:spPr bwMode="auto">
          <a:xfrm>
            <a:off x="6524628" y="2000240"/>
            <a:ext cx="3309940" cy="4278008"/>
          </a:xfrm>
          <a:prstGeom prst="rect">
            <a:avLst/>
          </a:prstGeom>
          <a:noFill/>
        </p:spPr>
      </p:pic>
    </p:spTree>
    <p:extLst>
      <p:ext uri="{BB962C8B-B14F-4D97-AF65-F5344CB8AC3E}">
        <p14:creationId xmlns:p14="http://schemas.microsoft.com/office/powerpoint/2010/main" val="180199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1581904"/>
          </a:xfrm>
        </p:spPr>
        <p:txBody>
          <a:bodyPr>
            <a:noAutofit/>
          </a:bodyPr>
          <a:lstStyle/>
          <a:p>
            <a:pPr algn="ctr"/>
            <a:r>
              <a:rPr lang="en-AU" dirty="0"/>
              <a:t>John Locke, </a:t>
            </a:r>
            <a:br>
              <a:rPr lang="en-AU" dirty="0"/>
            </a:br>
            <a:r>
              <a:rPr lang="en-AU" i="1" dirty="0"/>
              <a:t>The Second Treatise of Government</a:t>
            </a:r>
            <a:br>
              <a:rPr lang="en-AU" sz="4000" i="1" dirty="0"/>
            </a:br>
            <a:r>
              <a:rPr lang="en-AU" sz="2000" dirty="0"/>
              <a:t>Chapter Six: Of Paternal Power</a:t>
            </a:r>
            <a:endParaRPr lang="en-AU" sz="4000" i="1" dirty="0"/>
          </a:p>
        </p:txBody>
      </p:sp>
      <p:sp>
        <p:nvSpPr>
          <p:cNvPr id="3" name="Content Placeholder 2"/>
          <p:cNvSpPr>
            <a:spLocks noGrp="1"/>
          </p:cNvSpPr>
          <p:nvPr>
            <p:ph idx="1"/>
          </p:nvPr>
        </p:nvSpPr>
        <p:spPr>
          <a:xfrm>
            <a:off x="1991544" y="2636912"/>
            <a:ext cx="7992888" cy="3687688"/>
          </a:xfrm>
        </p:spPr>
        <p:txBody>
          <a:bodyPr>
            <a:normAutofit/>
          </a:bodyPr>
          <a:lstStyle/>
          <a:p>
            <a:pPr>
              <a:buNone/>
            </a:pPr>
            <a:r>
              <a:rPr lang="en-AU" dirty="0">
                <a:solidFill>
                  <a:srgbClr val="FFFF00"/>
                </a:solidFill>
              </a:rPr>
              <a:t>	</a:t>
            </a:r>
            <a:r>
              <a:rPr lang="en-AU" sz="3200" dirty="0">
                <a:solidFill>
                  <a:srgbClr val="FFFF00"/>
                </a:solidFill>
              </a:rPr>
              <a:t>The end of law is not to abolish or restrain but to preserve and enlarge freedom. For in all states of created beings capable of laws, where there is no law there is no freedom. For liberty is to be free from restraint and violence from others, which cannot be where there is no law. </a:t>
            </a:r>
          </a:p>
        </p:txBody>
      </p:sp>
      <p:sp>
        <p:nvSpPr>
          <p:cNvPr id="4" name="Slide Number Placeholder 3"/>
          <p:cNvSpPr>
            <a:spLocks noGrp="1"/>
          </p:cNvSpPr>
          <p:nvPr>
            <p:ph type="sldNum" sz="quarter" idx="12"/>
          </p:nvPr>
        </p:nvSpPr>
        <p:spPr/>
        <p:txBody>
          <a:bodyPr/>
          <a:lstStyle/>
          <a:p>
            <a:fld id="{69F93749-4621-40CF-B4AC-15EFB4C0FFE0}" type="slidenum">
              <a:rPr lang="en-AU" smtClean="0"/>
              <a:t>14</a:t>
            </a:fld>
            <a:endParaRPr lang="en-AU"/>
          </a:p>
        </p:txBody>
      </p:sp>
    </p:spTree>
    <p:extLst>
      <p:ext uri="{BB962C8B-B14F-4D97-AF65-F5344CB8AC3E}">
        <p14:creationId xmlns:p14="http://schemas.microsoft.com/office/powerpoint/2010/main" val="1103780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14422"/>
            <a:ext cx="8229600" cy="5110178"/>
          </a:xfrm>
        </p:spPr>
        <p:txBody>
          <a:bodyPr/>
          <a:lstStyle/>
          <a:p>
            <a:pPr>
              <a:buNone/>
            </a:pPr>
            <a:r>
              <a:rPr lang="en-AU" dirty="0"/>
              <a:t>	</a:t>
            </a:r>
            <a:r>
              <a:rPr lang="en-AU" dirty="0">
                <a:solidFill>
                  <a:srgbClr val="FFFF00"/>
                </a:solidFill>
              </a:rPr>
              <a:t>“Whenever the legislators endeavour to take away and destroy the property of the people [i.e., their rights to life, liberty and property], or to reduce them to slavery under arbitrary power, they put themselves into a state of war with the people, who are thereupon absolved from any further obedience, and are left to the common refuge which God hath provided for all men against force and violence”.</a:t>
            </a:r>
          </a:p>
          <a:p>
            <a:pPr>
              <a:buNone/>
            </a:pPr>
            <a:r>
              <a:rPr lang="en-AU" dirty="0"/>
              <a:t>	John Locke, </a:t>
            </a:r>
            <a:r>
              <a:rPr lang="en-AU" i="1" dirty="0"/>
              <a:t>Second Treatise on Civil Government</a:t>
            </a:r>
            <a:r>
              <a:rPr lang="en-AU" dirty="0"/>
              <a:t>, Chapter 19.</a:t>
            </a:r>
          </a:p>
          <a:p>
            <a:endParaRPr lang="en-AU" dirty="0"/>
          </a:p>
        </p:txBody>
      </p:sp>
      <p:sp>
        <p:nvSpPr>
          <p:cNvPr id="4" name="Slide Number Placeholder 3"/>
          <p:cNvSpPr>
            <a:spLocks noGrp="1"/>
          </p:cNvSpPr>
          <p:nvPr>
            <p:ph type="sldNum" sz="quarter" idx="12"/>
          </p:nvPr>
        </p:nvSpPr>
        <p:spPr/>
        <p:txBody>
          <a:bodyPr/>
          <a:lstStyle/>
          <a:p>
            <a:fld id="{59298C96-4F0E-4CB0-AEDF-85A394BBFA17}" type="slidenum">
              <a:rPr lang="en-AU" smtClean="0"/>
              <a:pPr/>
              <a:t>15</a:t>
            </a:fld>
            <a:endParaRPr lang="en-AU"/>
          </a:p>
        </p:txBody>
      </p:sp>
    </p:spTree>
    <p:extLst>
      <p:ext uri="{BB962C8B-B14F-4D97-AF65-F5344CB8AC3E}">
        <p14:creationId xmlns:p14="http://schemas.microsoft.com/office/powerpoint/2010/main" val="2418178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981200" y="2786059"/>
            <a:ext cx="8229600" cy="3344867"/>
          </a:xfrm>
        </p:spPr>
        <p:txBody>
          <a:bodyPr/>
          <a:lstStyle/>
          <a:p>
            <a:r>
              <a:rPr lang="en-AU" dirty="0"/>
              <a:t>The following elements are considered necessary for the realisation of the rule of law…</a:t>
            </a:r>
          </a:p>
        </p:txBody>
      </p:sp>
      <p:sp>
        <p:nvSpPr>
          <p:cNvPr id="2" name="Slide Number Placeholder 1"/>
          <p:cNvSpPr>
            <a:spLocks noGrp="1"/>
          </p:cNvSpPr>
          <p:nvPr>
            <p:ph type="sldNum" sz="quarter" idx="12"/>
          </p:nvPr>
        </p:nvSpPr>
        <p:spPr/>
        <p:txBody>
          <a:bodyPr/>
          <a:lstStyle/>
          <a:p>
            <a:fld id="{69F93749-4621-40CF-B4AC-15EFB4C0FFE0}" type="slidenum">
              <a:rPr lang="en-AU" smtClean="0"/>
              <a:t>16</a:t>
            </a:fld>
            <a:endParaRPr lang="en-AU"/>
          </a:p>
        </p:txBody>
      </p:sp>
    </p:spTree>
    <p:extLst>
      <p:ext uri="{BB962C8B-B14F-4D97-AF65-F5344CB8AC3E}">
        <p14:creationId xmlns:p14="http://schemas.microsoft.com/office/powerpoint/2010/main" val="2684525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algn="ctr"/>
            <a:r>
              <a:rPr lang="en-AU" i="1" dirty="0"/>
              <a:t>1) Laws against private coercion</a:t>
            </a:r>
            <a:endParaRPr lang="en-AU" dirty="0"/>
          </a:p>
        </p:txBody>
      </p:sp>
      <p:sp>
        <p:nvSpPr>
          <p:cNvPr id="44035" name="Rectangle 3"/>
          <p:cNvSpPr>
            <a:spLocks noGrp="1" noChangeArrowheads="1"/>
          </p:cNvSpPr>
          <p:nvPr>
            <p:ph idx="1"/>
          </p:nvPr>
        </p:nvSpPr>
        <p:spPr>
          <a:xfrm>
            <a:off x="1981200" y="2500306"/>
            <a:ext cx="8229600" cy="2643206"/>
          </a:xfrm>
        </p:spPr>
        <p:txBody>
          <a:bodyPr>
            <a:normAutofit/>
          </a:bodyPr>
          <a:lstStyle/>
          <a:p>
            <a:pPr>
              <a:lnSpc>
                <a:spcPct val="90000"/>
              </a:lnSpc>
            </a:pPr>
            <a:r>
              <a:rPr lang="en-AU" dirty="0"/>
              <a:t>Lawless violence inflicted by citizens on other fellow citizens is as much antithetical to the rule of law as political tyranny</a:t>
            </a:r>
            <a:br>
              <a:rPr lang="en-AU" dirty="0"/>
            </a:br>
            <a:endParaRPr lang="en-AU" dirty="0"/>
          </a:p>
        </p:txBody>
      </p:sp>
      <p:sp>
        <p:nvSpPr>
          <p:cNvPr id="2" name="Slide Number Placeholder 1"/>
          <p:cNvSpPr>
            <a:spLocks noGrp="1"/>
          </p:cNvSpPr>
          <p:nvPr>
            <p:ph type="sldNum" sz="quarter" idx="12"/>
          </p:nvPr>
        </p:nvSpPr>
        <p:spPr/>
        <p:txBody>
          <a:bodyPr/>
          <a:lstStyle/>
          <a:p>
            <a:fld id="{69F93749-4621-40CF-B4AC-15EFB4C0FFE0}" type="slidenum">
              <a:rPr lang="en-AU" smtClean="0"/>
              <a:t>17</a:t>
            </a:fld>
            <a:endParaRPr lang="en-AU"/>
          </a:p>
        </p:txBody>
      </p:sp>
    </p:spTree>
    <p:extLst>
      <p:ext uri="{BB962C8B-B14F-4D97-AF65-F5344CB8AC3E}">
        <p14:creationId xmlns:p14="http://schemas.microsoft.com/office/powerpoint/2010/main" val="3708122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81200" y="642919"/>
            <a:ext cx="8229600" cy="1500197"/>
          </a:xfrm>
        </p:spPr>
        <p:txBody>
          <a:bodyPr>
            <a:normAutofit/>
          </a:bodyPr>
          <a:lstStyle/>
          <a:p>
            <a:pPr algn="ctr"/>
            <a:r>
              <a:rPr lang="en-AU" sz="3600" i="1" dirty="0"/>
              <a:t>2) Laws should be clear, certain, adequately publicised and normally prospective</a:t>
            </a:r>
            <a:r>
              <a:rPr lang="en-AU" sz="4000" dirty="0"/>
              <a:t> </a:t>
            </a:r>
          </a:p>
        </p:txBody>
      </p:sp>
      <p:sp>
        <p:nvSpPr>
          <p:cNvPr id="45059" name="Rectangle 3"/>
          <p:cNvSpPr>
            <a:spLocks noGrp="1" noChangeArrowheads="1"/>
          </p:cNvSpPr>
          <p:nvPr>
            <p:ph idx="1"/>
          </p:nvPr>
        </p:nvSpPr>
        <p:spPr>
          <a:xfrm>
            <a:off x="1981200" y="2500307"/>
            <a:ext cx="8229600" cy="3630619"/>
          </a:xfrm>
        </p:spPr>
        <p:txBody>
          <a:bodyPr>
            <a:normAutofit/>
          </a:bodyPr>
          <a:lstStyle/>
          <a:p>
            <a:r>
              <a:rPr lang="en-AU" dirty="0"/>
              <a:t>When a law is unclear, uncertain, or not adequately publicised, we can’t know what it requires </a:t>
            </a:r>
          </a:p>
          <a:p>
            <a:endParaRPr lang="en-AU" dirty="0"/>
          </a:p>
          <a:p>
            <a:r>
              <a:rPr lang="en-AU" dirty="0"/>
              <a:t>We would be left unable to conduct our affairs with security, owing to a lack of knowledge about the content of laws affecting ourselves </a:t>
            </a:r>
          </a:p>
        </p:txBody>
      </p:sp>
      <p:sp>
        <p:nvSpPr>
          <p:cNvPr id="2" name="Slide Number Placeholder 1"/>
          <p:cNvSpPr>
            <a:spLocks noGrp="1"/>
          </p:cNvSpPr>
          <p:nvPr>
            <p:ph type="sldNum" sz="quarter" idx="12"/>
          </p:nvPr>
        </p:nvSpPr>
        <p:spPr/>
        <p:txBody>
          <a:bodyPr/>
          <a:lstStyle/>
          <a:p>
            <a:fld id="{69F93749-4621-40CF-B4AC-15EFB4C0FFE0}" type="slidenum">
              <a:rPr lang="en-AU" smtClean="0"/>
              <a:t>18</a:t>
            </a:fld>
            <a:endParaRPr lang="en-AU"/>
          </a:p>
        </p:txBody>
      </p:sp>
    </p:spTree>
    <p:extLst>
      <p:ext uri="{BB962C8B-B14F-4D97-AF65-F5344CB8AC3E}">
        <p14:creationId xmlns:p14="http://schemas.microsoft.com/office/powerpoint/2010/main" val="1274313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algn="ctr"/>
            <a:r>
              <a:rPr lang="en-AU" sz="4000" dirty="0"/>
              <a:t>3) </a:t>
            </a:r>
            <a:r>
              <a:rPr lang="en-AU" sz="4000" i="1" dirty="0"/>
              <a:t>The rule of law implies a generality of law</a:t>
            </a:r>
            <a:r>
              <a:rPr lang="en-AU" sz="4000" dirty="0"/>
              <a:t> </a:t>
            </a:r>
          </a:p>
        </p:txBody>
      </p:sp>
      <p:sp>
        <p:nvSpPr>
          <p:cNvPr id="46083" name="Rectangle 3"/>
          <p:cNvSpPr>
            <a:spLocks noGrp="1" noChangeArrowheads="1"/>
          </p:cNvSpPr>
          <p:nvPr>
            <p:ph idx="1"/>
          </p:nvPr>
        </p:nvSpPr>
        <p:spPr>
          <a:xfrm>
            <a:off x="1981200" y="2348881"/>
            <a:ext cx="8229600" cy="3782045"/>
          </a:xfrm>
        </p:spPr>
        <p:txBody>
          <a:bodyPr/>
          <a:lstStyle/>
          <a:p>
            <a:r>
              <a:rPr lang="en-AU" dirty="0"/>
              <a:t>Laws should not be directed to a single person or group, but apply to everyone regardless of race, gender or ethnicity </a:t>
            </a:r>
          </a:p>
          <a:p>
            <a:pPr>
              <a:buFont typeface="Wingdings" pitchFamily="2" charset="2"/>
              <a:buNone/>
            </a:pPr>
            <a:endParaRPr lang="en-AU" sz="1800" dirty="0"/>
          </a:p>
          <a:p>
            <a:r>
              <a:rPr lang="en-AU" dirty="0"/>
              <a:t>Generality does not require that every law possess universal application, but it implies a non-arbitrary basis for differential treatment</a:t>
            </a:r>
          </a:p>
        </p:txBody>
      </p:sp>
      <p:sp>
        <p:nvSpPr>
          <p:cNvPr id="2" name="Slide Number Placeholder 1"/>
          <p:cNvSpPr>
            <a:spLocks noGrp="1"/>
          </p:cNvSpPr>
          <p:nvPr>
            <p:ph type="sldNum" sz="quarter" idx="12"/>
          </p:nvPr>
        </p:nvSpPr>
        <p:spPr/>
        <p:txBody>
          <a:bodyPr/>
          <a:lstStyle/>
          <a:p>
            <a:fld id="{69F93749-4621-40CF-B4AC-15EFB4C0FFE0}" type="slidenum">
              <a:rPr lang="en-AU" smtClean="0"/>
              <a:t>19</a:t>
            </a:fld>
            <a:endParaRPr lang="en-AU"/>
          </a:p>
        </p:txBody>
      </p:sp>
    </p:spTree>
    <p:extLst>
      <p:ext uri="{BB962C8B-B14F-4D97-AF65-F5344CB8AC3E}">
        <p14:creationId xmlns:p14="http://schemas.microsoft.com/office/powerpoint/2010/main" val="1880345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the Rule of Law? </a:t>
            </a:r>
            <a:endParaRPr lang="en-AU" dirty="0"/>
          </a:p>
        </p:txBody>
      </p:sp>
      <p:sp>
        <p:nvSpPr>
          <p:cNvPr id="3" name="Content Placeholder 2"/>
          <p:cNvSpPr>
            <a:spLocks noGrp="1"/>
          </p:cNvSpPr>
          <p:nvPr>
            <p:ph idx="1"/>
          </p:nvPr>
        </p:nvSpPr>
        <p:spPr>
          <a:xfrm>
            <a:off x="1981200" y="2276872"/>
            <a:ext cx="8229600" cy="4047728"/>
          </a:xfrm>
        </p:spPr>
        <p:txBody>
          <a:bodyPr/>
          <a:lstStyle/>
          <a:p>
            <a:r>
              <a:rPr lang="en-AU" dirty="0"/>
              <a:t>Although its meaning is always open to debate, this ideal of legality is undoubtedly concerned with…</a:t>
            </a:r>
          </a:p>
          <a:p>
            <a:endParaRPr lang="en-AU" dirty="0"/>
          </a:p>
          <a:p>
            <a:pPr>
              <a:buFont typeface="Wingdings" pitchFamily="2" charset="2"/>
              <a:buChar char="ü"/>
            </a:pPr>
            <a:r>
              <a:rPr lang="en-AU" sz="3200" dirty="0"/>
              <a:t> </a:t>
            </a:r>
            <a:r>
              <a:rPr lang="en-AU" sz="3200" b="1" i="1" dirty="0">
                <a:solidFill>
                  <a:srgbClr val="FFFF00"/>
                </a:solidFill>
              </a:rPr>
              <a:t>protecting individuals from unpredictable and arbitrary interference with their vital interests </a:t>
            </a:r>
          </a:p>
          <a:p>
            <a:pPr marL="0" indent="0">
              <a:buNone/>
            </a:pPr>
            <a:endParaRPr lang="en-AU" dirty="0"/>
          </a:p>
        </p:txBody>
      </p:sp>
      <p:sp>
        <p:nvSpPr>
          <p:cNvPr id="4" name="Slide Number Placeholder 3"/>
          <p:cNvSpPr>
            <a:spLocks noGrp="1"/>
          </p:cNvSpPr>
          <p:nvPr>
            <p:ph type="sldNum" sz="quarter" idx="12"/>
          </p:nvPr>
        </p:nvSpPr>
        <p:spPr/>
        <p:txBody>
          <a:bodyPr/>
          <a:lstStyle/>
          <a:p>
            <a:fld id="{69F93749-4621-40CF-B4AC-15EFB4C0FFE0}" type="slidenum">
              <a:rPr lang="en-AU" smtClean="0"/>
              <a:t>2</a:t>
            </a:fld>
            <a:endParaRPr lang="en-AU"/>
          </a:p>
        </p:txBody>
      </p:sp>
    </p:spTree>
    <p:extLst>
      <p:ext uri="{BB962C8B-B14F-4D97-AF65-F5344CB8AC3E}">
        <p14:creationId xmlns:p14="http://schemas.microsoft.com/office/powerpoint/2010/main" val="782095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r>
              <a:rPr lang="en-AU" sz="4000" i="1" dirty="0"/>
              <a:t>4) Laws should be as stable as possible</a:t>
            </a:r>
            <a:r>
              <a:rPr lang="en-AU" sz="4000" dirty="0"/>
              <a:t> </a:t>
            </a:r>
          </a:p>
        </p:txBody>
      </p:sp>
      <p:sp>
        <p:nvSpPr>
          <p:cNvPr id="47107" name="Rectangle 3"/>
          <p:cNvSpPr>
            <a:spLocks noGrp="1" noChangeArrowheads="1"/>
          </p:cNvSpPr>
          <p:nvPr>
            <p:ph idx="1"/>
          </p:nvPr>
        </p:nvSpPr>
        <p:spPr>
          <a:xfrm>
            <a:off x="1981200" y="2285992"/>
            <a:ext cx="8229600" cy="3786214"/>
          </a:xfrm>
        </p:spPr>
        <p:txBody>
          <a:bodyPr/>
          <a:lstStyle/>
          <a:p>
            <a:r>
              <a:rPr lang="en-AU" dirty="0"/>
              <a:t>Legal stability allows us to know which laws we have to comply. It allows us to plan our lives according to proper rules </a:t>
            </a:r>
          </a:p>
          <a:p>
            <a:endParaRPr lang="en-AU" sz="1800" dirty="0"/>
          </a:p>
          <a:p>
            <a:r>
              <a:rPr lang="en-AU" dirty="0"/>
              <a:t>The aim of stability is to facilitate personal planning and a fruitful interaction among fellow citizens </a:t>
            </a:r>
          </a:p>
        </p:txBody>
      </p:sp>
      <p:sp>
        <p:nvSpPr>
          <p:cNvPr id="2" name="Slide Number Placeholder 1"/>
          <p:cNvSpPr>
            <a:spLocks noGrp="1"/>
          </p:cNvSpPr>
          <p:nvPr>
            <p:ph type="sldNum" sz="quarter" idx="12"/>
          </p:nvPr>
        </p:nvSpPr>
        <p:spPr/>
        <p:txBody>
          <a:bodyPr/>
          <a:lstStyle/>
          <a:p>
            <a:fld id="{69F93749-4621-40CF-B4AC-15EFB4C0FFE0}" type="slidenum">
              <a:rPr lang="en-AU" smtClean="0"/>
              <a:t>20</a:t>
            </a:fld>
            <a:endParaRPr lang="en-AU"/>
          </a:p>
        </p:txBody>
      </p:sp>
    </p:spTree>
    <p:extLst>
      <p:ext uri="{BB962C8B-B14F-4D97-AF65-F5344CB8AC3E}">
        <p14:creationId xmlns:p14="http://schemas.microsoft.com/office/powerpoint/2010/main" val="407358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lgn="ctr"/>
            <a:r>
              <a:rPr lang="en-AU" sz="3600" i="1" dirty="0"/>
              <a:t>5) Laws limiting, controlling and guiding the exercise of official discretion</a:t>
            </a:r>
            <a:r>
              <a:rPr lang="en-AU" sz="4000" dirty="0"/>
              <a:t> </a:t>
            </a:r>
          </a:p>
        </p:txBody>
      </p:sp>
      <p:sp>
        <p:nvSpPr>
          <p:cNvPr id="48131" name="Rectangle 3"/>
          <p:cNvSpPr>
            <a:spLocks noGrp="1" noChangeArrowheads="1"/>
          </p:cNvSpPr>
          <p:nvPr>
            <p:ph idx="1"/>
          </p:nvPr>
        </p:nvSpPr>
        <p:spPr>
          <a:xfrm>
            <a:off x="1847528" y="2204864"/>
            <a:ext cx="8642350" cy="3500462"/>
          </a:xfrm>
        </p:spPr>
        <p:txBody>
          <a:bodyPr>
            <a:normAutofit/>
          </a:bodyPr>
          <a:lstStyle/>
          <a:p>
            <a:r>
              <a:rPr lang="en-AU" dirty="0"/>
              <a:t>Government actions must be regulated by common standards of legal conduct</a:t>
            </a:r>
          </a:p>
          <a:p>
            <a:endParaRPr lang="en-AU" dirty="0"/>
          </a:p>
          <a:p>
            <a:r>
              <a:rPr lang="en-AU" dirty="0"/>
              <a:t>The legitimacy of government resides in the exercise of power according to clear rules and principles</a:t>
            </a:r>
          </a:p>
        </p:txBody>
      </p:sp>
      <p:sp>
        <p:nvSpPr>
          <p:cNvPr id="2" name="Slide Number Placeholder 1"/>
          <p:cNvSpPr>
            <a:spLocks noGrp="1"/>
          </p:cNvSpPr>
          <p:nvPr>
            <p:ph type="sldNum" sz="quarter" idx="12"/>
          </p:nvPr>
        </p:nvSpPr>
        <p:spPr/>
        <p:txBody>
          <a:bodyPr/>
          <a:lstStyle/>
          <a:p>
            <a:fld id="{69F93749-4621-40CF-B4AC-15EFB4C0FFE0}" type="slidenum">
              <a:rPr lang="en-AU" smtClean="0"/>
              <a:t>21</a:t>
            </a:fld>
            <a:endParaRPr lang="en-AU"/>
          </a:p>
        </p:txBody>
      </p:sp>
    </p:spTree>
    <p:extLst>
      <p:ext uri="{BB962C8B-B14F-4D97-AF65-F5344CB8AC3E}">
        <p14:creationId xmlns:p14="http://schemas.microsoft.com/office/powerpoint/2010/main" val="205084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algn="ctr"/>
            <a:r>
              <a:rPr lang="en-AU" sz="3600" i="1" dirty="0"/>
              <a:t>6) The courts must be independent, impartial, and accessible to everyone</a:t>
            </a:r>
            <a:r>
              <a:rPr lang="en-AU" sz="4000" dirty="0"/>
              <a:t> </a:t>
            </a:r>
          </a:p>
        </p:txBody>
      </p:sp>
      <p:sp>
        <p:nvSpPr>
          <p:cNvPr id="49155" name="Rectangle 3"/>
          <p:cNvSpPr>
            <a:spLocks noGrp="1" noChangeArrowheads="1"/>
          </p:cNvSpPr>
          <p:nvPr>
            <p:ph idx="1"/>
          </p:nvPr>
        </p:nvSpPr>
        <p:spPr>
          <a:xfrm>
            <a:off x="1981200" y="2420888"/>
            <a:ext cx="8229600" cy="3710036"/>
          </a:xfrm>
        </p:spPr>
        <p:txBody>
          <a:bodyPr/>
          <a:lstStyle/>
          <a:p>
            <a:r>
              <a:rPr lang="en-AU" dirty="0"/>
              <a:t>Citizens have the right to submit legal complaints before an impartial and independent judiciary </a:t>
            </a:r>
          </a:p>
          <a:p>
            <a:endParaRPr lang="en-AU" sz="2000" dirty="0"/>
          </a:p>
          <a:p>
            <a:r>
              <a:rPr lang="en-AU" dirty="0"/>
              <a:t>Access to the court system should occur without long delays, corruption or excessive costs in filing a lawsuit</a:t>
            </a:r>
          </a:p>
          <a:p>
            <a:pPr>
              <a:buFont typeface="Wingdings" pitchFamily="2" charset="2"/>
              <a:buNone/>
            </a:pPr>
            <a:endParaRPr lang="en-AU" sz="2000" dirty="0"/>
          </a:p>
        </p:txBody>
      </p:sp>
      <p:sp>
        <p:nvSpPr>
          <p:cNvPr id="2" name="Slide Number Placeholder 1"/>
          <p:cNvSpPr>
            <a:spLocks noGrp="1"/>
          </p:cNvSpPr>
          <p:nvPr>
            <p:ph type="sldNum" sz="quarter" idx="12"/>
          </p:nvPr>
        </p:nvSpPr>
        <p:spPr/>
        <p:txBody>
          <a:bodyPr/>
          <a:lstStyle/>
          <a:p>
            <a:fld id="{69F93749-4621-40CF-B4AC-15EFB4C0FFE0}" type="slidenum">
              <a:rPr lang="en-AU" smtClean="0"/>
              <a:t>22</a:t>
            </a:fld>
            <a:endParaRPr lang="en-AU"/>
          </a:p>
        </p:txBody>
      </p:sp>
    </p:spTree>
    <p:extLst>
      <p:ext uri="{BB962C8B-B14F-4D97-AF65-F5344CB8AC3E}">
        <p14:creationId xmlns:p14="http://schemas.microsoft.com/office/powerpoint/2010/main" val="3556475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738282" y="928670"/>
            <a:ext cx="8643998" cy="1285884"/>
          </a:xfrm>
        </p:spPr>
        <p:txBody>
          <a:bodyPr>
            <a:normAutofit fontScale="90000"/>
          </a:bodyPr>
          <a:lstStyle/>
          <a:p>
            <a:pPr algn="ctr"/>
            <a:br>
              <a:rPr lang="en-AU" sz="3600" i="1" dirty="0"/>
            </a:br>
            <a:r>
              <a:rPr lang="en-AU" sz="3600" i="1" dirty="0"/>
              <a:t>7) The rule of law does not authorise court decisions expressing the arbitrary will of judges</a:t>
            </a:r>
            <a:r>
              <a:rPr lang="en-AU" sz="4000" dirty="0"/>
              <a:t> </a:t>
            </a:r>
          </a:p>
        </p:txBody>
      </p:sp>
      <p:sp>
        <p:nvSpPr>
          <p:cNvPr id="50179" name="Rectangle 3"/>
          <p:cNvSpPr>
            <a:spLocks noGrp="1" noChangeArrowheads="1"/>
          </p:cNvSpPr>
          <p:nvPr>
            <p:ph idx="1"/>
          </p:nvPr>
        </p:nvSpPr>
        <p:spPr>
          <a:xfrm>
            <a:off x="1981200" y="2714621"/>
            <a:ext cx="8229600" cy="3810005"/>
          </a:xfrm>
        </p:spPr>
        <p:txBody>
          <a:bodyPr/>
          <a:lstStyle/>
          <a:p>
            <a:r>
              <a:rPr lang="en-AU" dirty="0"/>
              <a:t>Judicial independence is important for the impartial administration of justice</a:t>
            </a:r>
          </a:p>
          <a:p>
            <a:endParaRPr lang="en-AU" dirty="0"/>
          </a:p>
          <a:p>
            <a:r>
              <a:rPr lang="en-AU" dirty="0"/>
              <a:t>Judges must respect rules and principles every time they make decisions </a:t>
            </a:r>
          </a:p>
        </p:txBody>
      </p:sp>
      <p:sp>
        <p:nvSpPr>
          <p:cNvPr id="2" name="Slide Number Placeholder 1"/>
          <p:cNvSpPr>
            <a:spLocks noGrp="1"/>
          </p:cNvSpPr>
          <p:nvPr>
            <p:ph type="sldNum" sz="quarter" idx="12"/>
          </p:nvPr>
        </p:nvSpPr>
        <p:spPr/>
        <p:txBody>
          <a:bodyPr/>
          <a:lstStyle/>
          <a:p>
            <a:fld id="{69F93749-4621-40CF-B4AC-15EFB4C0FFE0}" type="slidenum">
              <a:rPr lang="en-AU" smtClean="0"/>
              <a:t>23</a:t>
            </a:fld>
            <a:endParaRPr lang="en-AU"/>
          </a:p>
        </p:txBody>
      </p:sp>
    </p:spTree>
    <p:extLst>
      <p:ext uri="{BB962C8B-B14F-4D97-AF65-F5344CB8AC3E}">
        <p14:creationId xmlns:p14="http://schemas.microsoft.com/office/powerpoint/2010/main" val="2684998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981200" y="620688"/>
            <a:ext cx="8229600" cy="792088"/>
          </a:xfrm>
        </p:spPr>
        <p:txBody>
          <a:bodyPr>
            <a:normAutofit fontScale="90000"/>
          </a:bodyPr>
          <a:lstStyle/>
          <a:p>
            <a:pPr algn="ctr"/>
            <a:br>
              <a:rPr lang="en-AU" sz="3200" dirty="0"/>
            </a:br>
            <a:r>
              <a:rPr lang="en-AU" sz="3200" dirty="0"/>
              <a:t>Former HC Chief-Justice Murray Gleeson</a:t>
            </a:r>
          </a:p>
        </p:txBody>
      </p:sp>
      <p:sp>
        <p:nvSpPr>
          <p:cNvPr id="51203" name="Rectangle 3"/>
          <p:cNvSpPr>
            <a:spLocks noGrp="1" noChangeArrowheads="1"/>
          </p:cNvSpPr>
          <p:nvPr>
            <p:ph idx="1"/>
          </p:nvPr>
        </p:nvSpPr>
        <p:spPr>
          <a:xfrm>
            <a:off x="1992313" y="1844824"/>
            <a:ext cx="8229600" cy="4798886"/>
          </a:xfrm>
        </p:spPr>
        <p:txBody>
          <a:bodyPr>
            <a:normAutofit/>
          </a:bodyPr>
          <a:lstStyle/>
          <a:p>
            <a:pPr>
              <a:lnSpc>
                <a:spcPct val="80000"/>
              </a:lnSpc>
              <a:buFont typeface="Wingdings" pitchFamily="2" charset="2"/>
              <a:buNone/>
            </a:pPr>
            <a:r>
              <a:rPr lang="en-AU" dirty="0"/>
              <a:t>	“Judges are appointed to interpret and apply the values inherent in the law. Within the limits of the legal method, they may disagree about those values. But they have no right to throw off the constraints of legal methodology. In particular, they have no right to base their decisions about the validity of legislation upon their personal approval or disapproval of the policy of the legislation. When they do so, they forfeit their legitimacy.”</a:t>
            </a:r>
            <a:br>
              <a:rPr lang="en-AU" dirty="0"/>
            </a:br>
            <a:endParaRPr lang="en-AU" sz="2000" dirty="0"/>
          </a:p>
          <a:p>
            <a:pPr>
              <a:lnSpc>
                <a:spcPct val="80000"/>
              </a:lnSpc>
              <a:buFont typeface="Wingdings" pitchFamily="2" charset="2"/>
              <a:buNone/>
            </a:pPr>
            <a:r>
              <a:rPr lang="en-AU" sz="2000" dirty="0">
                <a:solidFill>
                  <a:srgbClr val="FFFF00"/>
                </a:solidFill>
              </a:rPr>
              <a:t>    Murray Gleeson, </a:t>
            </a:r>
            <a:r>
              <a:rPr lang="en-AU" sz="2000" i="1" dirty="0">
                <a:solidFill>
                  <a:srgbClr val="FFFF00"/>
                </a:solidFill>
              </a:rPr>
              <a:t>The Rule of Law and the Constitution. </a:t>
            </a:r>
            <a:r>
              <a:rPr lang="en-AU" sz="2000" dirty="0">
                <a:solidFill>
                  <a:srgbClr val="FFFF00"/>
                </a:solidFill>
              </a:rPr>
              <a:t>2000 Boyer Lectures, Sydney: ABC Books, 2000, p.134. </a:t>
            </a:r>
          </a:p>
        </p:txBody>
      </p:sp>
      <p:sp>
        <p:nvSpPr>
          <p:cNvPr id="2" name="Slide Number Placeholder 1"/>
          <p:cNvSpPr>
            <a:spLocks noGrp="1"/>
          </p:cNvSpPr>
          <p:nvPr>
            <p:ph type="sldNum" sz="quarter" idx="12"/>
          </p:nvPr>
        </p:nvSpPr>
        <p:spPr/>
        <p:txBody>
          <a:bodyPr/>
          <a:lstStyle/>
          <a:p>
            <a:fld id="{69F93749-4621-40CF-B4AC-15EFB4C0FFE0}" type="slidenum">
              <a:rPr lang="en-AU" smtClean="0"/>
              <a:t>24</a:t>
            </a:fld>
            <a:endParaRPr lang="en-AU"/>
          </a:p>
        </p:txBody>
      </p:sp>
    </p:spTree>
    <p:extLst>
      <p:ext uri="{BB962C8B-B14F-4D97-AF65-F5344CB8AC3E}">
        <p14:creationId xmlns:p14="http://schemas.microsoft.com/office/powerpoint/2010/main" val="3575169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81200" y="704088"/>
            <a:ext cx="8229600" cy="996720"/>
          </a:xfrm>
        </p:spPr>
        <p:txBody>
          <a:bodyPr>
            <a:normAutofit/>
          </a:bodyPr>
          <a:lstStyle/>
          <a:p>
            <a:pPr algn="ctr"/>
            <a:r>
              <a:rPr lang="en-AU" sz="4000" dirty="0">
                <a:solidFill>
                  <a:srgbClr val="FFFF00"/>
                </a:solidFill>
              </a:rPr>
              <a:t>Culture of Legality</a:t>
            </a:r>
          </a:p>
        </p:txBody>
      </p:sp>
      <p:sp>
        <p:nvSpPr>
          <p:cNvPr id="53251" name="Rectangle 3"/>
          <p:cNvSpPr>
            <a:spLocks noGrp="1" noChangeArrowheads="1"/>
          </p:cNvSpPr>
          <p:nvPr>
            <p:ph idx="1"/>
          </p:nvPr>
        </p:nvSpPr>
        <p:spPr>
          <a:xfrm>
            <a:off x="1981200" y="2214554"/>
            <a:ext cx="8229600" cy="4110046"/>
          </a:xfrm>
        </p:spPr>
        <p:txBody>
          <a:bodyPr>
            <a:normAutofit/>
          </a:bodyPr>
          <a:lstStyle/>
          <a:p>
            <a:pPr>
              <a:lnSpc>
                <a:spcPct val="90000"/>
              </a:lnSpc>
            </a:pPr>
            <a:r>
              <a:rPr lang="en-AU" dirty="0"/>
              <a:t>The practical realisation of the rule of law requires a </a:t>
            </a:r>
            <a:r>
              <a:rPr lang="en-AU" i="1" dirty="0"/>
              <a:t>culture of legality</a:t>
            </a:r>
            <a:r>
              <a:rPr lang="en-AU" dirty="0"/>
              <a:t> </a:t>
            </a:r>
          </a:p>
          <a:p>
            <a:pPr>
              <a:lnSpc>
                <a:spcPct val="90000"/>
              </a:lnSpc>
            </a:pPr>
            <a:endParaRPr lang="en-AU" dirty="0"/>
          </a:p>
          <a:p>
            <a:pPr>
              <a:lnSpc>
                <a:spcPct val="90000"/>
              </a:lnSpc>
              <a:buFont typeface="Wingdings" pitchFamily="2" charset="2"/>
              <a:buChar char="ü"/>
            </a:pPr>
            <a:r>
              <a:rPr lang="en-AU" i="1" dirty="0">
                <a:solidFill>
                  <a:srgbClr val="FFFF00"/>
                </a:solidFill>
              </a:rPr>
              <a:t>encompasses a social context in which ordinary citizens and public officials manifest a serious commitment to elements of the rule of law </a:t>
            </a:r>
            <a:br>
              <a:rPr lang="en-AU" dirty="0"/>
            </a:br>
            <a:endParaRPr lang="en-AU" dirty="0"/>
          </a:p>
        </p:txBody>
      </p:sp>
      <p:sp>
        <p:nvSpPr>
          <p:cNvPr id="2" name="Slide Number Placeholder 1"/>
          <p:cNvSpPr>
            <a:spLocks noGrp="1"/>
          </p:cNvSpPr>
          <p:nvPr>
            <p:ph type="sldNum" sz="quarter" idx="12"/>
          </p:nvPr>
        </p:nvSpPr>
        <p:spPr/>
        <p:txBody>
          <a:bodyPr/>
          <a:lstStyle/>
          <a:p>
            <a:fld id="{69F93749-4621-40CF-B4AC-15EFB4C0FFE0}" type="slidenum">
              <a:rPr lang="en-AU" smtClean="0"/>
              <a:t>25</a:t>
            </a:fld>
            <a:endParaRPr lang="en-AU"/>
          </a:p>
        </p:txBody>
      </p:sp>
    </p:spTree>
    <p:extLst>
      <p:ext uri="{BB962C8B-B14F-4D97-AF65-F5344CB8AC3E}">
        <p14:creationId xmlns:p14="http://schemas.microsoft.com/office/powerpoint/2010/main" val="85330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1510466"/>
          </a:xfrm>
        </p:spPr>
        <p:txBody>
          <a:bodyPr>
            <a:noAutofit/>
          </a:bodyPr>
          <a:lstStyle/>
          <a:p>
            <a:pPr algn="ctr"/>
            <a:r>
              <a:rPr lang="en-AU" sz="4000" dirty="0">
                <a:solidFill>
                  <a:srgbClr val="FFFF00"/>
                </a:solidFill>
              </a:rPr>
              <a:t>Martin </a:t>
            </a:r>
            <a:r>
              <a:rPr lang="en-AU" sz="4000" dirty="0" err="1">
                <a:solidFill>
                  <a:srgbClr val="FFFF00"/>
                </a:solidFill>
              </a:rPr>
              <a:t>Krygier</a:t>
            </a:r>
            <a:r>
              <a:rPr lang="en-AU" sz="4000" dirty="0">
                <a:solidFill>
                  <a:srgbClr val="FFFF00"/>
                </a:solidFill>
              </a:rPr>
              <a:t>, </a:t>
            </a:r>
            <a:br>
              <a:rPr lang="en-AU" sz="4000" dirty="0">
                <a:solidFill>
                  <a:srgbClr val="FFFF00"/>
                </a:solidFill>
              </a:rPr>
            </a:br>
            <a:r>
              <a:rPr lang="en-AU" sz="4000" dirty="0">
                <a:solidFill>
                  <a:srgbClr val="FFFF00"/>
                </a:solidFill>
              </a:rPr>
              <a:t>‘Compared to What?’</a:t>
            </a:r>
            <a:br>
              <a:rPr lang="en-AU" sz="3200" dirty="0">
                <a:solidFill>
                  <a:srgbClr val="FFFF00"/>
                </a:solidFill>
              </a:rPr>
            </a:br>
            <a:r>
              <a:rPr lang="en-AU" sz="2000" dirty="0">
                <a:solidFill>
                  <a:srgbClr val="FFFF00"/>
                </a:solidFill>
              </a:rPr>
              <a:t>Quadrant, December 1993 </a:t>
            </a:r>
          </a:p>
        </p:txBody>
      </p:sp>
      <p:sp>
        <p:nvSpPr>
          <p:cNvPr id="3" name="Content Placeholder 2"/>
          <p:cNvSpPr>
            <a:spLocks noGrp="1"/>
          </p:cNvSpPr>
          <p:nvPr>
            <p:ph idx="1"/>
          </p:nvPr>
        </p:nvSpPr>
        <p:spPr>
          <a:xfrm>
            <a:off x="1981200" y="2643182"/>
            <a:ext cx="8229600" cy="3681418"/>
          </a:xfrm>
        </p:spPr>
        <p:txBody>
          <a:bodyPr/>
          <a:lstStyle/>
          <a:p>
            <a:pPr marL="0" indent="0">
              <a:buNone/>
            </a:pPr>
            <a:r>
              <a:rPr lang="en-AU" dirty="0"/>
              <a:t>[52] It is hard to provide a recipe for producing the rule of law, and often it has thrived best where it was least designed. Even if you could come up with a recipe based upon some successful example or other, it is unclear whether it would travel well. </a:t>
            </a:r>
            <a:r>
              <a:rPr lang="en-AU" dirty="0">
                <a:solidFill>
                  <a:srgbClr val="FFFF00"/>
                </a:solidFill>
              </a:rPr>
              <a:t>It is quite clear that the rule of law is as much a social and political achievement as it is a legal one. </a:t>
            </a:r>
          </a:p>
        </p:txBody>
      </p:sp>
      <p:sp>
        <p:nvSpPr>
          <p:cNvPr id="4" name="Slide Number Placeholder 3"/>
          <p:cNvSpPr>
            <a:spLocks noGrp="1"/>
          </p:cNvSpPr>
          <p:nvPr>
            <p:ph type="sldNum" sz="quarter" idx="12"/>
          </p:nvPr>
        </p:nvSpPr>
        <p:spPr/>
        <p:txBody>
          <a:bodyPr/>
          <a:lstStyle/>
          <a:p>
            <a:fld id="{69F93749-4621-40CF-B4AC-15EFB4C0FFE0}" type="slidenum">
              <a:rPr lang="en-AU" smtClean="0"/>
              <a:t>26</a:t>
            </a:fld>
            <a:endParaRPr lang="en-AU"/>
          </a:p>
        </p:txBody>
      </p:sp>
    </p:spTree>
    <p:extLst>
      <p:ext uri="{BB962C8B-B14F-4D97-AF65-F5344CB8AC3E}">
        <p14:creationId xmlns:p14="http://schemas.microsoft.com/office/powerpoint/2010/main" val="1502893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20" y="857232"/>
            <a:ext cx="8572560" cy="1131608"/>
          </a:xfrm>
        </p:spPr>
        <p:txBody>
          <a:bodyPr>
            <a:normAutofit/>
          </a:bodyPr>
          <a:lstStyle/>
          <a:p>
            <a:pPr algn="ctr"/>
            <a:r>
              <a:rPr lang="en-US" sz="4700" dirty="0">
                <a:solidFill>
                  <a:srgbClr val="FFFF00"/>
                </a:solidFill>
              </a:rPr>
              <a:t>A meta-legal doctrine</a:t>
            </a:r>
            <a:endParaRPr lang="en-AU" sz="4700" dirty="0">
              <a:solidFill>
                <a:srgbClr val="FFFF00"/>
              </a:solidFill>
            </a:endParaRPr>
          </a:p>
        </p:txBody>
      </p:sp>
      <p:sp>
        <p:nvSpPr>
          <p:cNvPr id="3" name="Content Placeholder 2"/>
          <p:cNvSpPr>
            <a:spLocks noGrp="1"/>
          </p:cNvSpPr>
          <p:nvPr>
            <p:ph idx="1"/>
          </p:nvPr>
        </p:nvSpPr>
        <p:spPr>
          <a:xfrm>
            <a:off x="1981200" y="2348880"/>
            <a:ext cx="8229600" cy="3975720"/>
          </a:xfrm>
        </p:spPr>
        <p:txBody>
          <a:bodyPr>
            <a:normAutofit/>
          </a:bodyPr>
          <a:lstStyle/>
          <a:p>
            <a:r>
              <a:rPr lang="en-AU" dirty="0"/>
              <a:t>The rule of law is a </a:t>
            </a:r>
            <a:r>
              <a:rPr lang="en-AU" dirty="0">
                <a:solidFill>
                  <a:srgbClr val="FFFF00"/>
                </a:solidFill>
              </a:rPr>
              <a:t>meta-legal doctrine </a:t>
            </a:r>
            <a:r>
              <a:rPr lang="en-AU" dirty="0"/>
              <a:t>about what laws ought to be </a:t>
            </a:r>
          </a:p>
          <a:p>
            <a:endParaRPr lang="en-AU" dirty="0"/>
          </a:p>
          <a:p>
            <a:r>
              <a:rPr lang="en-AU" dirty="0"/>
              <a:t>This ideal of legality is essentially related to </a:t>
            </a:r>
            <a:r>
              <a:rPr lang="en-AU" dirty="0">
                <a:solidFill>
                  <a:srgbClr val="FFFF00"/>
                </a:solidFill>
              </a:rPr>
              <a:t>conditions of liberty</a:t>
            </a:r>
          </a:p>
        </p:txBody>
      </p:sp>
      <p:sp>
        <p:nvSpPr>
          <p:cNvPr id="4" name="Slide Number Placeholder 3"/>
          <p:cNvSpPr>
            <a:spLocks noGrp="1"/>
          </p:cNvSpPr>
          <p:nvPr>
            <p:ph type="sldNum" sz="quarter" idx="12"/>
          </p:nvPr>
        </p:nvSpPr>
        <p:spPr/>
        <p:txBody>
          <a:bodyPr/>
          <a:lstStyle/>
          <a:p>
            <a:fld id="{69F93749-4621-40CF-B4AC-15EFB4C0FFE0}" type="slidenum">
              <a:rPr lang="en-AU" smtClean="0"/>
              <a:t>27</a:t>
            </a:fld>
            <a:endParaRPr lang="en-AU"/>
          </a:p>
        </p:txBody>
      </p:sp>
    </p:spTree>
    <p:extLst>
      <p:ext uri="{BB962C8B-B14F-4D97-AF65-F5344CB8AC3E}">
        <p14:creationId xmlns:p14="http://schemas.microsoft.com/office/powerpoint/2010/main" val="3735764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1724780"/>
          </a:xfrm>
        </p:spPr>
        <p:txBody>
          <a:bodyPr>
            <a:normAutofit/>
          </a:bodyPr>
          <a:lstStyle/>
          <a:p>
            <a:pPr algn="ctr"/>
            <a:r>
              <a:rPr lang="en-AU" dirty="0">
                <a:solidFill>
                  <a:srgbClr val="FFFF00"/>
                </a:solidFill>
              </a:rPr>
              <a:t>F.A. Hayek</a:t>
            </a:r>
            <a:br>
              <a:rPr lang="en-AU" dirty="0">
                <a:solidFill>
                  <a:srgbClr val="FFFF00"/>
                </a:solidFill>
              </a:rPr>
            </a:br>
            <a:r>
              <a:rPr lang="en-AU" dirty="0">
                <a:solidFill>
                  <a:srgbClr val="FFFF00"/>
                </a:solidFill>
              </a:rPr>
              <a:t>The Constitution of Liberty </a:t>
            </a:r>
            <a:br>
              <a:rPr lang="en-AU" dirty="0">
                <a:solidFill>
                  <a:srgbClr val="FFFF00"/>
                </a:solidFill>
              </a:rPr>
            </a:br>
            <a:r>
              <a:rPr lang="en-AU" sz="2000" dirty="0">
                <a:solidFill>
                  <a:srgbClr val="FFFF00"/>
                </a:solidFill>
              </a:rPr>
              <a:t>(Chicago University Press, 1960)</a:t>
            </a:r>
          </a:p>
        </p:txBody>
      </p:sp>
      <p:sp>
        <p:nvSpPr>
          <p:cNvPr id="3" name="Content Placeholder 2"/>
          <p:cNvSpPr>
            <a:spLocks noGrp="1"/>
          </p:cNvSpPr>
          <p:nvPr>
            <p:ph idx="1"/>
          </p:nvPr>
        </p:nvSpPr>
        <p:spPr>
          <a:xfrm>
            <a:off x="1952596" y="2928934"/>
            <a:ext cx="8258204" cy="3643338"/>
          </a:xfrm>
        </p:spPr>
        <p:txBody>
          <a:bodyPr/>
          <a:lstStyle/>
          <a:p>
            <a:pPr>
              <a:buNone/>
            </a:pPr>
            <a:r>
              <a:rPr lang="en-AU" dirty="0"/>
              <a:t>	[205] The rule of law means that government must never coerce an individual except in the enforcement of a known rule. It constitutes a limitation on the powers of all government, including the powers of the legislature. It is a doctrine concerning what the law ought to be, concerning the general attributes that particular laws should possess…  </a:t>
            </a:r>
          </a:p>
        </p:txBody>
      </p:sp>
      <p:sp>
        <p:nvSpPr>
          <p:cNvPr id="4" name="Slide Number Placeholder 3"/>
          <p:cNvSpPr>
            <a:spLocks noGrp="1"/>
          </p:cNvSpPr>
          <p:nvPr>
            <p:ph type="sldNum" sz="quarter" idx="12"/>
          </p:nvPr>
        </p:nvSpPr>
        <p:spPr/>
        <p:txBody>
          <a:bodyPr/>
          <a:lstStyle/>
          <a:p>
            <a:fld id="{69F93749-4621-40CF-B4AC-15EFB4C0FFE0}" type="slidenum">
              <a:rPr lang="en-AU" smtClean="0"/>
              <a:t>28</a:t>
            </a:fld>
            <a:endParaRPr lang="en-AU"/>
          </a:p>
        </p:txBody>
      </p:sp>
    </p:spTree>
    <p:extLst>
      <p:ext uri="{BB962C8B-B14F-4D97-AF65-F5344CB8AC3E}">
        <p14:creationId xmlns:p14="http://schemas.microsoft.com/office/powerpoint/2010/main" val="3757385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428736"/>
            <a:ext cx="8229600" cy="5214974"/>
          </a:xfrm>
        </p:spPr>
        <p:txBody>
          <a:bodyPr/>
          <a:lstStyle/>
          <a:p>
            <a:pPr>
              <a:buNone/>
            </a:pPr>
            <a:r>
              <a:rPr lang="en-AU" dirty="0"/>
              <a:t>	(Cont.) This is important because today the conception of the rule of law is sometimes confused with the requirement of mere legality in all government action. The rule of law, of course, presupposes complete legality, but this is not enough: if a law gave the government unlimited power to act as it pleased, all its actions would be legal, but it would certainly not be under the rule of law. The rule of law, therefore… requires that all laws conform to certain principles. </a:t>
            </a:r>
          </a:p>
        </p:txBody>
      </p:sp>
      <p:sp>
        <p:nvSpPr>
          <p:cNvPr id="2" name="Slide Number Placeholder 1"/>
          <p:cNvSpPr>
            <a:spLocks noGrp="1"/>
          </p:cNvSpPr>
          <p:nvPr>
            <p:ph type="sldNum" sz="quarter" idx="12"/>
          </p:nvPr>
        </p:nvSpPr>
        <p:spPr/>
        <p:txBody>
          <a:bodyPr/>
          <a:lstStyle/>
          <a:p>
            <a:fld id="{69F93749-4621-40CF-B4AC-15EFB4C0FFE0}" type="slidenum">
              <a:rPr lang="en-AU" smtClean="0"/>
              <a:t>29</a:t>
            </a:fld>
            <a:endParaRPr lang="en-AU"/>
          </a:p>
        </p:txBody>
      </p:sp>
    </p:spTree>
    <p:extLst>
      <p:ext uri="{BB962C8B-B14F-4D97-AF65-F5344CB8AC3E}">
        <p14:creationId xmlns:p14="http://schemas.microsoft.com/office/powerpoint/2010/main" val="205327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847528" y="764704"/>
            <a:ext cx="8363272" cy="720080"/>
          </a:xfrm>
        </p:spPr>
        <p:txBody>
          <a:bodyPr>
            <a:normAutofit fontScale="90000"/>
          </a:bodyPr>
          <a:lstStyle/>
          <a:p>
            <a:pPr algn="ctr"/>
            <a:r>
              <a:rPr lang="en-AU" sz="4000" i="1" dirty="0">
                <a:solidFill>
                  <a:srgbClr val="FFFF00"/>
                </a:solidFill>
              </a:rPr>
              <a:t>A Solution to the Problem of Political Tyranny</a:t>
            </a:r>
          </a:p>
        </p:txBody>
      </p:sp>
      <p:sp>
        <p:nvSpPr>
          <p:cNvPr id="37891" name="Rectangle 3"/>
          <p:cNvSpPr>
            <a:spLocks noGrp="1" noChangeArrowheads="1"/>
          </p:cNvSpPr>
          <p:nvPr>
            <p:ph idx="1"/>
          </p:nvPr>
        </p:nvSpPr>
        <p:spPr>
          <a:xfrm>
            <a:off x="1981200" y="2205038"/>
            <a:ext cx="8229600" cy="4392612"/>
          </a:xfrm>
        </p:spPr>
        <p:txBody>
          <a:bodyPr/>
          <a:lstStyle/>
          <a:p>
            <a:r>
              <a:rPr lang="en-AU" dirty="0"/>
              <a:t>The rule of law denies governments any </a:t>
            </a:r>
            <a:r>
              <a:rPr lang="en-AU" dirty="0">
                <a:solidFill>
                  <a:srgbClr val="FFFF00"/>
                </a:solidFill>
              </a:rPr>
              <a:t>‘right to destroy, enslave, or designedly to impoverish the subjects’.</a:t>
            </a:r>
            <a:r>
              <a:rPr lang="en-AU" dirty="0">
                <a:hlinkClick r:id="" action="ppaction://noaction"/>
              </a:rPr>
              <a:t>[1]</a:t>
            </a:r>
            <a:r>
              <a:rPr lang="en-AU" dirty="0"/>
              <a:t> </a:t>
            </a:r>
          </a:p>
          <a:p>
            <a:pPr marL="0" indent="0">
              <a:buNone/>
            </a:pPr>
            <a:endParaRPr lang="en-AU" dirty="0"/>
          </a:p>
          <a:p>
            <a:r>
              <a:rPr lang="en-AU" dirty="0"/>
              <a:t>It implies that government acts through law and that law checks the power of government </a:t>
            </a:r>
            <a:br>
              <a:rPr lang="en-AU" dirty="0"/>
            </a:br>
            <a:endParaRPr lang="en-AU" dirty="0"/>
          </a:p>
          <a:p>
            <a:pPr>
              <a:buFont typeface="Wingdings" pitchFamily="2" charset="2"/>
              <a:buNone/>
            </a:pPr>
            <a:r>
              <a:rPr lang="en-AU" sz="2000" dirty="0"/>
              <a:t>	</a:t>
            </a:r>
            <a:r>
              <a:rPr lang="en-AU" sz="1800" dirty="0">
                <a:hlinkClick r:id="" action="ppaction://noaction"/>
              </a:rPr>
              <a:t>[1]</a:t>
            </a:r>
            <a:r>
              <a:rPr lang="en-AU" sz="1800" dirty="0"/>
              <a:t> John Locke, </a:t>
            </a:r>
            <a:r>
              <a:rPr lang="en-AU" sz="1800" i="1" dirty="0"/>
              <a:t>Second Treatise on Civil Government </a:t>
            </a:r>
            <a:r>
              <a:rPr lang="en-AU" sz="1800" dirty="0"/>
              <a:t>(1689)</a:t>
            </a:r>
            <a:r>
              <a:rPr lang="en-AU" sz="1800" i="1" dirty="0"/>
              <a:t>. </a:t>
            </a:r>
            <a:r>
              <a:rPr lang="en-AU" sz="1800" dirty="0"/>
              <a:t>Sec.135.</a:t>
            </a:r>
          </a:p>
        </p:txBody>
      </p:sp>
      <p:sp>
        <p:nvSpPr>
          <p:cNvPr id="2" name="Slide Number Placeholder 1"/>
          <p:cNvSpPr>
            <a:spLocks noGrp="1"/>
          </p:cNvSpPr>
          <p:nvPr>
            <p:ph type="sldNum" sz="quarter" idx="12"/>
          </p:nvPr>
        </p:nvSpPr>
        <p:spPr/>
        <p:txBody>
          <a:bodyPr/>
          <a:lstStyle/>
          <a:p>
            <a:fld id="{69F93749-4621-40CF-B4AC-15EFB4C0FFE0}" type="slidenum">
              <a:rPr lang="en-AU" smtClean="0"/>
              <a:t>3</a:t>
            </a:fld>
            <a:endParaRPr lang="en-AU"/>
          </a:p>
        </p:txBody>
      </p:sp>
    </p:spTree>
    <p:extLst>
      <p:ext uri="{BB962C8B-B14F-4D97-AF65-F5344CB8AC3E}">
        <p14:creationId xmlns:p14="http://schemas.microsoft.com/office/powerpoint/2010/main" val="1345666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1367590"/>
          </a:xfrm>
        </p:spPr>
        <p:txBody>
          <a:bodyPr>
            <a:noAutofit/>
          </a:bodyPr>
          <a:lstStyle/>
          <a:p>
            <a:pPr algn="ctr"/>
            <a:r>
              <a:rPr lang="en-AU" sz="4000" dirty="0">
                <a:solidFill>
                  <a:srgbClr val="FFFF00"/>
                </a:solidFill>
              </a:rPr>
              <a:t>T.R.S. Allan, </a:t>
            </a:r>
            <a:br>
              <a:rPr lang="en-AU" sz="4000" dirty="0">
                <a:solidFill>
                  <a:srgbClr val="FFFF00"/>
                </a:solidFill>
              </a:rPr>
            </a:br>
            <a:r>
              <a:rPr lang="en-AU" sz="4000" i="1" dirty="0">
                <a:solidFill>
                  <a:srgbClr val="FFFF00"/>
                </a:solidFill>
              </a:rPr>
              <a:t>Law, Liberty and Justice</a:t>
            </a:r>
            <a:br>
              <a:rPr lang="en-AU" sz="3200" dirty="0">
                <a:solidFill>
                  <a:srgbClr val="FFFF00"/>
                </a:solidFill>
              </a:rPr>
            </a:br>
            <a:r>
              <a:rPr lang="en-AU" sz="1600" dirty="0">
                <a:solidFill>
                  <a:srgbClr val="FFFF00"/>
                </a:solidFill>
              </a:rPr>
              <a:t>(Oxford University Press, 1993)</a:t>
            </a:r>
          </a:p>
        </p:txBody>
      </p:sp>
      <p:sp>
        <p:nvSpPr>
          <p:cNvPr id="3" name="Content Placeholder 2"/>
          <p:cNvSpPr>
            <a:spLocks noGrp="1"/>
          </p:cNvSpPr>
          <p:nvPr>
            <p:ph idx="1"/>
          </p:nvPr>
        </p:nvSpPr>
        <p:spPr>
          <a:xfrm>
            <a:off x="1981200" y="2420888"/>
            <a:ext cx="8229600" cy="3581560"/>
          </a:xfrm>
        </p:spPr>
        <p:txBody>
          <a:bodyPr>
            <a:normAutofit/>
          </a:bodyPr>
          <a:lstStyle/>
          <a:p>
            <a:pPr>
              <a:buNone/>
            </a:pPr>
            <a:r>
              <a:rPr lang="en-AU" sz="3200" dirty="0"/>
              <a:t>	[21] In the mouth of a British constitutional lawyer, the term ‘rule of law’ seems to mean primarily a </a:t>
            </a:r>
            <a:r>
              <a:rPr lang="en-AU" sz="3200" dirty="0">
                <a:solidFill>
                  <a:srgbClr val="FFFF00"/>
                </a:solidFill>
              </a:rPr>
              <a:t>corpus of basic principles and values</a:t>
            </a:r>
            <a:r>
              <a:rPr lang="en-AU" sz="3200" dirty="0"/>
              <a:t>, which together lend some stability and coherence to the legal order. It expresses his commitment to a scheme of ideas regarded as legally fundamental... </a:t>
            </a:r>
          </a:p>
        </p:txBody>
      </p:sp>
      <p:sp>
        <p:nvSpPr>
          <p:cNvPr id="4" name="Slide Number Placeholder 3"/>
          <p:cNvSpPr>
            <a:spLocks noGrp="1"/>
          </p:cNvSpPr>
          <p:nvPr>
            <p:ph type="sldNum" sz="quarter" idx="12"/>
          </p:nvPr>
        </p:nvSpPr>
        <p:spPr/>
        <p:txBody>
          <a:bodyPr/>
          <a:lstStyle/>
          <a:p>
            <a:fld id="{69F93749-4621-40CF-B4AC-15EFB4C0FFE0}" type="slidenum">
              <a:rPr lang="en-AU" smtClean="0"/>
              <a:t>30</a:t>
            </a:fld>
            <a:endParaRPr lang="en-AU"/>
          </a:p>
        </p:txBody>
      </p:sp>
    </p:spTree>
    <p:extLst>
      <p:ext uri="{BB962C8B-B14F-4D97-AF65-F5344CB8AC3E}">
        <p14:creationId xmlns:p14="http://schemas.microsoft.com/office/powerpoint/2010/main" val="2948056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68760"/>
            <a:ext cx="8229600" cy="5055840"/>
          </a:xfrm>
        </p:spPr>
        <p:txBody>
          <a:bodyPr>
            <a:normAutofit/>
          </a:bodyPr>
          <a:lstStyle/>
          <a:p>
            <a:pPr marL="0" indent="0">
              <a:buNone/>
            </a:pPr>
            <a:r>
              <a:rPr lang="en-AU" dirty="0"/>
              <a:t>(Cont.) </a:t>
            </a:r>
            <a:r>
              <a:rPr lang="en-AU" dirty="0">
                <a:solidFill>
                  <a:srgbClr val="FFFF00"/>
                </a:solidFill>
              </a:rPr>
              <a:t>The rule of law is an amalgam of standards, expectations, and aspirations</a:t>
            </a:r>
            <a:r>
              <a:rPr lang="en-AU" dirty="0"/>
              <a:t>: it encompasses traditional ideas about the requirements of justice and fairness in the relations between government and governed. Nor can substantive and procedural fairness be easily distinguished: each is premised on respect for the dignity of the individual person… Allegiance to the rule of law is not, therefore, a technical (even ‘lawyerly’) commitment: it is necessarily </a:t>
            </a:r>
            <a:r>
              <a:rPr lang="en-AU" dirty="0">
                <a:solidFill>
                  <a:srgbClr val="FFFF00"/>
                </a:solidFill>
              </a:rPr>
              <a:t>allegiance to a political philosophy</a:t>
            </a:r>
            <a:r>
              <a:rPr lang="en-AU" dirty="0"/>
              <a:t> – albeit a practical philosophy grounded in existing constitutional tradition. </a:t>
            </a:r>
          </a:p>
          <a:p>
            <a:endParaRPr lang="en-AU" dirty="0"/>
          </a:p>
        </p:txBody>
      </p:sp>
      <p:sp>
        <p:nvSpPr>
          <p:cNvPr id="2" name="Slide Number Placeholder 1"/>
          <p:cNvSpPr>
            <a:spLocks noGrp="1"/>
          </p:cNvSpPr>
          <p:nvPr>
            <p:ph type="sldNum" sz="quarter" idx="12"/>
          </p:nvPr>
        </p:nvSpPr>
        <p:spPr/>
        <p:txBody>
          <a:bodyPr/>
          <a:lstStyle/>
          <a:p>
            <a:fld id="{69F93749-4621-40CF-B4AC-15EFB4C0FFE0}" type="slidenum">
              <a:rPr lang="en-AU" smtClean="0"/>
              <a:t>31</a:t>
            </a:fld>
            <a:endParaRPr lang="en-AU"/>
          </a:p>
        </p:txBody>
      </p:sp>
    </p:spTree>
    <p:extLst>
      <p:ext uri="{BB962C8B-B14F-4D97-AF65-F5344CB8AC3E}">
        <p14:creationId xmlns:p14="http://schemas.microsoft.com/office/powerpoint/2010/main" val="2804625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348880"/>
            <a:ext cx="8229600" cy="2952328"/>
          </a:xfrm>
        </p:spPr>
        <p:txBody>
          <a:bodyPr/>
          <a:lstStyle/>
          <a:p>
            <a:r>
              <a:rPr lang="en-AU" dirty="0"/>
              <a:t>The rule of law is about… </a:t>
            </a:r>
            <a:r>
              <a:rPr lang="en-AU" dirty="0">
                <a:solidFill>
                  <a:srgbClr val="FFFF00"/>
                </a:solidFill>
              </a:rPr>
              <a:t>“a common ideal shared and unquestionably accepted by the majority”</a:t>
            </a:r>
          </a:p>
          <a:p>
            <a:endParaRPr lang="en-AU" dirty="0">
              <a:solidFill>
                <a:srgbClr val="FFFF00"/>
              </a:solidFill>
            </a:endParaRPr>
          </a:p>
          <a:p>
            <a:r>
              <a:rPr lang="en-AU" dirty="0"/>
              <a:t>Hayek argues: </a:t>
            </a:r>
            <a:r>
              <a:rPr lang="en-AU" dirty="0">
                <a:solidFill>
                  <a:srgbClr val="FFFF00"/>
                </a:solidFill>
              </a:rPr>
              <a:t>“The rule of law will not prevail unless it forms part of the moral tradition of the community”</a:t>
            </a:r>
          </a:p>
          <a:p>
            <a:endParaRPr lang="en-AU" dirty="0"/>
          </a:p>
          <a:p>
            <a:endParaRPr lang="en-AU" dirty="0"/>
          </a:p>
        </p:txBody>
      </p:sp>
      <p:sp>
        <p:nvSpPr>
          <p:cNvPr id="2" name="Slide Number Placeholder 1"/>
          <p:cNvSpPr>
            <a:spLocks noGrp="1"/>
          </p:cNvSpPr>
          <p:nvPr>
            <p:ph type="sldNum" sz="quarter" idx="12"/>
          </p:nvPr>
        </p:nvSpPr>
        <p:spPr/>
        <p:txBody>
          <a:bodyPr/>
          <a:lstStyle/>
          <a:p>
            <a:fld id="{69F93749-4621-40CF-B4AC-15EFB4C0FFE0}" type="slidenum">
              <a:rPr lang="en-AU" smtClean="0"/>
              <a:t>32</a:t>
            </a:fld>
            <a:endParaRPr lang="en-AU"/>
          </a:p>
        </p:txBody>
      </p:sp>
    </p:spTree>
    <p:extLst>
      <p:ext uri="{BB962C8B-B14F-4D97-AF65-F5344CB8AC3E}">
        <p14:creationId xmlns:p14="http://schemas.microsoft.com/office/powerpoint/2010/main" val="3402966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1653342"/>
          </a:xfrm>
        </p:spPr>
        <p:txBody>
          <a:bodyPr>
            <a:normAutofit/>
          </a:bodyPr>
          <a:lstStyle/>
          <a:p>
            <a:pPr algn="ctr"/>
            <a:r>
              <a:rPr lang="en-AU" dirty="0"/>
              <a:t>F.A. Hayek</a:t>
            </a:r>
            <a:br>
              <a:rPr lang="en-AU" dirty="0"/>
            </a:br>
            <a:r>
              <a:rPr lang="en-AU" dirty="0"/>
              <a:t>The Constitution of Liberty </a:t>
            </a:r>
            <a:br>
              <a:rPr lang="en-AU" dirty="0"/>
            </a:br>
            <a:r>
              <a:rPr lang="en-AU" sz="2000" dirty="0"/>
              <a:t>Chicago University Press, 1960</a:t>
            </a:r>
            <a:endParaRPr lang="en-AU" dirty="0"/>
          </a:p>
        </p:txBody>
      </p:sp>
      <p:sp>
        <p:nvSpPr>
          <p:cNvPr id="3" name="Content Placeholder 2"/>
          <p:cNvSpPr>
            <a:spLocks noGrp="1"/>
          </p:cNvSpPr>
          <p:nvPr>
            <p:ph idx="1"/>
          </p:nvPr>
        </p:nvSpPr>
        <p:spPr>
          <a:xfrm>
            <a:off x="1738282" y="2571744"/>
            <a:ext cx="8472518" cy="3929090"/>
          </a:xfrm>
        </p:spPr>
        <p:txBody>
          <a:bodyPr>
            <a:normAutofit lnSpcReduction="10000"/>
          </a:bodyPr>
          <a:lstStyle/>
          <a:p>
            <a:pPr>
              <a:buNone/>
            </a:pPr>
            <a:r>
              <a:rPr lang="en-AU" dirty="0"/>
              <a:t>	[205]From the fact that the rule of law is </a:t>
            </a:r>
            <a:r>
              <a:rPr lang="en-AU" dirty="0">
                <a:solidFill>
                  <a:srgbClr val="FFFF00"/>
                </a:solidFill>
              </a:rPr>
              <a:t>a limitation upon all legislation</a:t>
            </a:r>
            <a:r>
              <a:rPr lang="en-AU" dirty="0"/>
              <a:t>, it follows that it cannot itself be a law in the same sense as the laws passed by the legislator… The rule of law is therefore not a rule of the law, but </a:t>
            </a:r>
            <a:r>
              <a:rPr lang="en-AU" dirty="0">
                <a:solidFill>
                  <a:srgbClr val="FFFF00"/>
                </a:solidFill>
              </a:rPr>
              <a:t>a rule concerning what the law ought to be, a meta-legal doctrine or a political ideal. </a:t>
            </a:r>
            <a:r>
              <a:rPr lang="en-AU" dirty="0"/>
              <a:t>It will be effective only in so far as the legislator feels bound by it. In a democracy this means that it will not prevail unless it forms part of the moral tradition of the community, a common ideal shared and unquestionably accepted by the majority… </a:t>
            </a:r>
          </a:p>
        </p:txBody>
      </p:sp>
      <p:sp>
        <p:nvSpPr>
          <p:cNvPr id="4" name="Slide Number Placeholder 3"/>
          <p:cNvSpPr>
            <a:spLocks noGrp="1"/>
          </p:cNvSpPr>
          <p:nvPr>
            <p:ph type="sldNum" sz="quarter" idx="12"/>
          </p:nvPr>
        </p:nvSpPr>
        <p:spPr/>
        <p:txBody>
          <a:bodyPr/>
          <a:lstStyle/>
          <a:p>
            <a:fld id="{69F93749-4621-40CF-B4AC-15EFB4C0FFE0}" type="slidenum">
              <a:rPr lang="en-AU" smtClean="0"/>
              <a:t>33</a:t>
            </a:fld>
            <a:endParaRPr lang="en-AU"/>
          </a:p>
        </p:txBody>
      </p:sp>
    </p:spTree>
    <p:extLst>
      <p:ext uri="{BB962C8B-B14F-4D97-AF65-F5344CB8AC3E}">
        <p14:creationId xmlns:p14="http://schemas.microsoft.com/office/powerpoint/2010/main" val="3393992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28670"/>
            <a:ext cx="8229600" cy="5643602"/>
          </a:xfrm>
        </p:spPr>
        <p:txBody>
          <a:bodyPr>
            <a:normAutofit/>
          </a:bodyPr>
          <a:lstStyle/>
          <a:p>
            <a:pPr>
              <a:buNone/>
            </a:pPr>
            <a:r>
              <a:rPr lang="en-AU" dirty="0"/>
              <a:t>	(Cont.) it is this fact that makes so very ominous the persistent attacks on the principle of the rule of law. The danger is all the greater because many of the applications of the rule of law are also ideals which we can hope to approach very closely but can never fully realize. If the ideal of the rule of law is a firm element of public opinion, legislation and jurisdiction tend to approach it more and more closely. But if it is represented as an impracticable and even undesirable ideal and people cease to strive for its realization, it will rapidly disappear. Such a society will quickly relapse into a state of arbitrary tyranny. This is what has been threatening during the last two or three generations throughout the Western world. </a:t>
            </a:r>
          </a:p>
        </p:txBody>
      </p:sp>
      <p:sp>
        <p:nvSpPr>
          <p:cNvPr id="2" name="Slide Number Placeholder 1"/>
          <p:cNvSpPr>
            <a:spLocks noGrp="1"/>
          </p:cNvSpPr>
          <p:nvPr>
            <p:ph type="sldNum" sz="quarter" idx="12"/>
          </p:nvPr>
        </p:nvSpPr>
        <p:spPr/>
        <p:txBody>
          <a:bodyPr/>
          <a:lstStyle/>
          <a:p>
            <a:fld id="{69F93749-4621-40CF-B4AC-15EFB4C0FFE0}" type="slidenum">
              <a:rPr lang="en-AU" smtClean="0"/>
              <a:t>34</a:t>
            </a:fld>
            <a:endParaRPr lang="en-AU"/>
          </a:p>
        </p:txBody>
      </p:sp>
    </p:spTree>
    <p:extLst>
      <p:ext uri="{BB962C8B-B14F-4D97-AF65-F5344CB8AC3E}">
        <p14:creationId xmlns:p14="http://schemas.microsoft.com/office/powerpoint/2010/main" val="3209138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a:r>
              <a:rPr lang="en-AU" sz="5400" dirty="0">
                <a:solidFill>
                  <a:srgbClr val="FFFF00"/>
                </a:solidFill>
              </a:rPr>
              <a:t>In other words… </a:t>
            </a:r>
            <a:endParaRPr lang="en-AU" sz="5400" dirty="0"/>
          </a:p>
        </p:txBody>
      </p:sp>
      <p:sp>
        <p:nvSpPr>
          <p:cNvPr id="54275" name="Rectangle 3"/>
          <p:cNvSpPr>
            <a:spLocks noGrp="1" noChangeArrowheads="1"/>
          </p:cNvSpPr>
          <p:nvPr>
            <p:ph idx="1"/>
          </p:nvPr>
        </p:nvSpPr>
        <p:spPr>
          <a:xfrm>
            <a:off x="838200" y="2214554"/>
            <a:ext cx="10085614" cy="2357446"/>
          </a:xfrm>
        </p:spPr>
        <p:txBody>
          <a:bodyPr>
            <a:normAutofit/>
          </a:bodyPr>
          <a:lstStyle/>
          <a:p>
            <a:pPr>
              <a:lnSpc>
                <a:spcPct val="90000"/>
              </a:lnSpc>
            </a:pPr>
            <a:r>
              <a:rPr lang="en-AU" sz="3600" dirty="0"/>
              <a:t>The rule of law depends as much on social-cultural-political characteristics of society as of the positive law itself, and on their interactions</a:t>
            </a:r>
          </a:p>
          <a:p>
            <a:pPr>
              <a:lnSpc>
                <a:spcPct val="90000"/>
              </a:lnSpc>
              <a:buNone/>
            </a:pPr>
            <a:endParaRPr lang="en-AU" dirty="0"/>
          </a:p>
          <a:p>
            <a:pPr marL="0" indent="0">
              <a:buNone/>
            </a:pPr>
            <a:endParaRPr lang="en-AU" dirty="0"/>
          </a:p>
          <a:p>
            <a:pPr>
              <a:lnSpc>
                <a:spcPct val="90000"/>
              </a:lnSpc>
              <a:buFont typeface="Wingdings" pitchFamily="2" charset="2"/>
              <a:buNone/>
            </a:pPr>
            <a:endParaRPr lang="en-AU" dirty="0"/>
          </a:p>
        </p:txBody>
      </p:sp>
      <p:sp>
        <p:nvSpPr>
          <p:cNvPr id="2" name="Slide Number Placeholder 1"/>
          <p:cNvSpPr>
            <a:spLocks noGrp="1"/>
          </p:cNvSpPr>
          <p:nvPr>
            <p:ph type="sldNum" sz="quarter" idx="12"/>
          </p:nvPr>
        </p:nvSpPr>
        <p:spPr/>
        <p:txBody>
          <a:bodyPr/>
          <a:lstStyle/>
          <a:p>
            <a:fld id="{69F93749-4621-40CF-B4AC-15EFB4C0FFE0}" type="slidenum">
              <a:rPr lang="en-AU" smtClean="0"/>
              <a:t>35</a:t>
            </a:fld>
            <a:endParaRPr lang="en-AU"/>
          </a:p>
        </p:txBody>
      </p:sp>
    </p:spTree>
    <p:extLst>
      <p:ext uri="{BB962C8B-B14F-4D97-AF65-F5344CB8AC3E}">
        <p14:creationId xmlns:p14="http://schemas.microsoft.com/office/powerpoint/2010/main" val="2396581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12D733-9122-4987-8772-378ED3AC53F2}"/>
              </a:ext>
            </a:extLst>
          </p:cNvPr>
          <p:cNvSpPr>
            <a:spLocks noGrp="1"/>
          </p:cNvSpPr>
          <p:nvPr>
            <p:ph idx="1"/>
          </p:nvPr>
        </p:nvSpPr>
        <p:spPr>
          <a:xfrm>
            <a:off x="838200" y="1114425"/>
            <a:ext cx="10515600" cy="5062538"/>
          </a:xfrm>
        </p:spPr>
        <p:txBody>
          <a:bodyPr/>
          <a:lstStyle/>
          <a:p>
            <a:pPr marL="0" indent="0">
              <a:buNone/>
            </a:pPr>
            <a:r>
              <a:rPr lang="en-US" sz="4000" i="1" dirty="0">
                <a:solidFill>
                  <a:srgbClr val="FFFF00"/>
                </a:solidFill>
              </a:rPr>
              <a:t>“Positive laws may sometimes be an advance on otherwise unregulated tyranny. Promulgations and other virtues of legal formalism often advance the empire of laws. But they are only secondary and contingent to the requirements of the rule of law, not the thing itself”. </a:t>
            </a:r>
          </a:p>
          <a:p>
            <a:pPr marL="0" indent="0">
              <a:buNone/>
            </a:pPr>
            <a:r>
              <a:rPr lang="en-US" dirty="0"/>
              <a:t>- Professor Mortimer Sellers (former President of the International Association for Philosophy of Law and Social Philosophy) </a:t>
            </a:r>
            <a:endParaRPr lang="en-AU" dirty="0"/>
          </a:p>
        </p:txBody>
      </p:sp>
      <p:sp>
        <p:nvSpPr>
          <p:cNvPr id="4" name="Slide Number Placeholder 3">
            <a:extLst>
              <a:ext uri="{FF2B5EF4-FFF2-40B4-BE49-F238E27FC236}">
                <a16:creationId xmlns:a16="http://schemas.microsoft.com/office/drawing/2014/main" id="{6E4B95BB-D61D-4C3B-B5BC-11ADF9BD757A}"/>
              </a:ext>
            </a:extLst>
          </p:cNvPr>
          <p:cNvSpPr>
            <a:spLocks noGrp="1"/>
          </p:cNvSpPr>
          <p:nvPr>
            <p:ph type="sldNum" sz="quarter" idx="12"/>
          </p:nvPr>
        </p:nvSpPr>
        <p:spPr/>
        <p:txBody>
          <a:bodyPr/>
          <a:lstStyle/>
          <a:p>
            <a:fld id="{69F93749-4621-40CF-B4AC-15EFB4C0FFE0}" type="slidenum">
              <a:rPr lang="en-AU" smtClean="0"/>
              <a:t>36</a:t>
            </a:fld>
            <a:endParaRPr lang="en-AU"/>
          </a:p>
        </p:txBody>
      </p:sp>
    </p:spTree>
    <p:extLst>
      <p:ext uri="{BB962C8B-B14F-4D97-AF65-F5344CB8AC3E}">
        <p14:creationId xmlns:p14="http://schemas.microsoft.com/office/powerpoint/2010/main" val="1882175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DC19C9C8-6C4B-411C-97A0-90A887F5651E}"/>
              </a:ext>
            </a:extLst>
          </p:cNvPr>
          <p:cNvSpPr>
            <a:spLocks noGrp="1" noChangeArrowheads="1"/>
          </p:cNvSpPr>
          <p:nvPr>
            <p:ph type="body" idx="1"/>
          </p:nvPr>
        </p:nvSpPr>
        <p:spPr>
          <a:xfrm>
            <a:off x="1981200" y="2492375"/>
            <a:ext cx="8305800" cy="2016125"/>
          </a:xfrm>
        </p:spPr>
        <p:txBody>
          <a:bodyPr>
            <a:normAutofit/>
          </a:bodyPr>
          <a:lstStyle/>
          <a:p>
            <a:pPr eaLnBrk="1" hangingPunct="1">
              <a:defRPr/>
            </a:pPr>
            <a:r>
              <a:rPr lang="en-AU" sz="4800" dirty="0"/>
              <a:t>Constitutionalism is a derivative of Rule-of-Law thought</a:t>
            </a:r>
          </a:p>
          <a:p>
            <a:pPr eaLnBrk="1" hangingPunct="1">
              <a:buFont typeface="Wingdings" panose="05000000000000000000" pitchFamily="2" charset="2"/>
              <a:buNone/>
              <a:defRPr/>
            </a:pPr>
            <a:endParaRPr lang="en-AU" dirty="0"/>
          </a:p>
        </p:txBody>
      </p:sp>
      <p:sp>
        <p:nvSpPr>
          <p:cNvPr id="35843" name="Slide Number Placeholder 3">
            <a:extLst>
              <a:ext uri="{FF2B5EF4-FFF2-40B4-BE49-F238E27FC236}">
                <a16:creationId xmlns:a16="http://schemas.microsoft.com/office/drawing/2014/main" id="{647831F9-34A1-43BF-A3D9-DE8758212B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93103C8-BDC0-47A2-B8D6-673C158A5A4E}" type="slidenum">
              <a:rPr lang="en-AU" altLang="en-US" sz="1200" smtClean="0"/>
              <a:pPr>
                <a:spcBef>
                  <a:spcPct val="0"/>
                </a:spcBef>
                <a:buClrTx/>
                <a:buSzTx/>
                <a:buFontTx/>
                <a:buNone/>
              </a:pPr>
              <a:t>37</a:t>
            </a:fld>
            <a:endParaRPr lang="en-AU" altLang="en-US" sz="1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7BE7247D-9379-4D73-BCA0-A502A4042909}"/>
              </a:ext>
            </a:extLst>
          </p:cNvPr>
          <p:cNvSpPr>
            <a:spLocks noGrp="1" noChangeArrowheads="1"/>
          </p:cNvSpPr>
          <p:nvPr>
            <p:ph type="title"/>
          </p:nvPr>
        </p:nvSpPr>
        <p:spPr>
          <a:xfrm>
            <a:off x="1981200" y="277813"/>
            <a:ext cx="8218488" cy="1711325"/>
          </a:xfrm>
        </p:spPr>
        <p:txBody>
          <a:bodyPr/>
          <a:lstStyle/>
          <a:p>
            <a:pPr eaLnBrk="1" hangingPunct="1">
              <a:defRPr/>
            </a:pPr>
            <a:r>
              <a:rPr lang="en-AU" sz="3200" dirty="0" err="1"/>
              <a:t>Suri</a:t>
            </a:r>
            <a:r>
              <a:rPr lang="en-AU" sz="3200" dirty="0"/>
              <a:t> </a:t>
            </a:r>
            <a:r>
              <a:rPr lang="en-AU" sz="3200" dirty="0" err="1"/>
              <a:t>Ratnapala</a:t>
            </a:r>
            <a:r>
              <a:rPr lang="en-AU" sz="3200" dirty="0"/>
              <a:t>, </a:t>
            </a:r>
            <a:br>
              <a:rPr lang="en-AU" sz="3200" dirty="0"/>
            </a:br>
            <a:r>
              <a:rPr lang="en-AU" sz="2400" i="1" dirty="0"/>
              <a:t>Australian Constitutional Law: Foundations and Theory</a:t>
            </a:r>
            <a:br>
              <a:rPr lang="en-AU" sz="4000" dirty="0"/>
            </a:br>
            <a:r>
              <a:rPr lang="en-AU" sz="1400" dirty="0"/>
              <a:t>Oxford University Press, 2002, p 7</a:t>
            </a:r>
          </a:p>
        </p:txBody>
      </p:sp>
      <p:sp>
        <p:nvSpPr>
          <p:cNvPr id="54275" name="Rectangle 3">
            <a:extLst>
              <a:ext uri="{FF2B5EF4-FFF2-40B4-BE49-F238E27FC236}">
                <a16:creationId xmlns:a16="http://schemas.microsoft.com/office/drawing/2014/main" id="{1A13E767-944A-4595-9A3C-7C9084609215}"/>
              </a:ext>
            </a:extLst>
          </p:cNvPr>
          <p:cNvSpPr>
            <a:spLocks noGrp="1" noChangeArrowheads="1"/>
          </p:cNvSpPr>
          <p:nvPr>
            <p:ph type="body" idx="1"/>
          </p:nvPr>
        </p:nvSpPr>
        <p:spPr>
          <a:xfrm>
            <a:off x="1703388" y="1989138"/>
            <a:ext cx="8713787" cy="4464050"/>
          </a:xfrm>
        </p:spPr>
        <p:txBody>
          <a:bodyPr/>
          <a:lstStyle/>
          <a:p>
            <a:pPr eaLnBrk="1" hangingPunct="1">
              <a:lnSpc>
                <a:spcPct val="90000"/>
              </a:lnSpc>
              <a:buFont typeface="Wingdings" panose="05000000000000000000" pitchFamily="2" charset="2"/>
              <a:buNone/>
              <a:defRPr/>
            </a:pPr>
            <a:r>
              <a:rPr lang="en-AU" sz="2800" dirty="0"/>
              <a:t>	</a:t>
            </a:r>
            <a:r>
              <a:rPr lang="en-AU" sz="3000" dirty="0"/>
              <a:t>A Constitution in the philosophical sense is a constitution of a particular type. It limits the powers of rulers by subordinating them to enduring rules that they themselves cannot abrogate. </a:t>
            </a:r>
            <a:r>
              <a:rPr lang="en-AU" sz="3000" dirty="0">
                <a:solidFill>
                  <a:srgbClr val="FFFF00"/>
                </a:solidFill>
              </a:rPr>
              <a:t>Such a constitution is inextricably associated with the ideal of the Rule of Law</a:t>
            </a:r>
            <a:r>
              <a:rPr lang="en-AU" sz="3000" dirty="0"/>
              <a:t>, which seeks to ensure that people are not at the mercy of the momentary will of a ruler or a ruling group, but enjoy stability of life, liberty and property. </a:t>
            </a:r>
          </a:p>
        </p:txBody>
      </p:sp>
      <p:sp>
        <p:nvSpPr>
          <p:cNvPr id="36868" name="Slide Number Placeholder 3">
            <a:extLst>
              <a:ext uri="{FF2B5EF4-FFF2-40B4-BE49-F238E27FC236}">
                <a16:creationId xmlns:a16="http://schemas.microsoft.com/office/drawing/2014/main" id="{498D0A59-6CCF-4178-8426-AB4DB080585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A908096-6A2B-4E8E-858A-24007A7E2721}" type="slidenum">
              <a:rPr lang="en-AU" altLang="en-US" sz="1200" smtClean="0"/>
              <a:pPr>
                <a:spcBef>
                  <a:spcPct val="0"/>
                </a:spcBef>
                <a:buClrTx/>
                <a:buSzTx/>
                <a:buFontTx/>
                <a:buNone/>
              </a:pPr>
              <a:t>38</a:t>
            </a:fld>
            <a:endParaRPr lang="en-AU" altLang="en-US" sz="1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BF9B0E2-CD03-4212-845D-7BC55ED6A09A}"/>
              </a:ext>
            </a:extLst>
          </p:cNvPr>
          <p:cNvSpPr>
            <a:spLocks noGrp="1" noChangeArrowheads="1"/>
          </p:cNvSpPr>
          <p:nvPr>
            <p:ph type="title"/>
          </p:nvPr>
        </p:nvSpPr>
        <p:spPr>
          <a:xfrm>
            <a:off x="1981200" y="692150"/>
            <a:ext cx="8229600" cy="1223963"/>
          </a:xfrm>
        </p:spPr>
        <p:txBody>
          <a:bodyPr/>
          <a:lstStyle/>
          <a:p>
            <a:pPr eaLnBrk="1" hangingPunct="1">
              <a:defRPr/>
            </a:pPr>
            <a:r>
              <a:rPr lang="en-AU">
                <a:solidFill>
                  <a:srgbClr val="FFFF00"/>
                </a:solidFill>
              </a:rPr>
              <a:t>What is a Constitution?</a:t>
            </a:r>
            <a:r>
              <a:rPr lang="en-AU"/>
              <a:t> </a:t>
            </a:r>
          </a:p>
        </p:txBody>
      </p:sp>
      <p:sp>
        <p:nvSpPr>
          <p:cNvPr id="7171" name="Rectangle 3">
            <a:extLst>
              <a:ext uri="{FF2B5EF4-FFF2-40B4-BE49-F238E27FC236}">
                <a16:creationId xmlns:a16="http://schemas.microsoft.com/office/drawing/2014/main" id="{5EE29997-B0D2-44F3-A05F-672CB0C8AB1D}"/>
              </a:ext>
            </a:extLst>
          </p:cNvPr>
          <p:cNvSpPr>
            <a:spLocks noGrp="1" noChangeArrowheads="1"/>
          </p:cNvSpPr>
          <p:nvPr>
            <p:ph type="body" idx="1"/>
          </p:nvPr>
        </p:nvSpPr>
        <p:spPr>
          <a:xfrm>
            <a:off x="1981200" y="2565400"/>
            <a:ext cx="8218488" cy="2159000"/>
          </a:xfrm>
        </p:spPr>
        <p:txBody>
          <a:bodyPr/>
          <a:lstStyle/>
          <a:p>
            <a:pPr eaLnBrk="1" hangingPunct="1">
              <a:defRPr/>
            </a:pPr>
            <a:r>
              <a:rPr lang="en-AU" dirty="0"/>
              <a:t>Constitution is the nation’s fundamental law – governing the legislative, executive, and judicial functions of the State</a:t>
            </a:r>
          </a:p>
          <a:p>
            <a:pPr eaLnBrk="1" hangingPunct="1">
              <a:buFont typeface="Wingdings" panose="05000000000000000000" pitchFamily="2" charset="2"/>
              <a:buNone/>
              <a:defRPr/>
            </a:pPr>
            <a:endParaRPr lang="en-AU" dirty="0"/>
          </a:p>
        </p:txBody>
      </p:sp>
      <p:sp>
        <p:nvSpPr>
          <p:cNvPr id="7172" name="Slide Number Placeholder 3">
            <a:extLst>
              <a:ext uri="{FF2B5EF4-FFF2-40B4-BE49-F238E27FC236}">
                <a16:creationId xmlns:a16="http://schemas.microsoft.com/office/drawing/2014/main" id="{D7F7A6CE-7274-4AD5-B3B9-FF1010F0FE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0526A1E-204D-496F-BB70-8D940FA15CB0}" type="slidenum">
              <a:rPr lang="en-AU" altLang="en-US" sz="1200" smtClean="0"/>
              <a:pPr>
                <a:spcBef>
                  <a:spcPct val="0"/>
                </a:spcBef>
                <a:buClrTx/>
                <a:buSzTx/>
                <a:buFontTx/>
                <a:buNone/>
              </a:pPr>
              <a:t>39</a:t>
            </a:fld>
            <a:endParaRPr lang="en-AU" altLang="en-US"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420888"/>
            <a:ext cx="8229600" cy="2232248"/>
          </a:xfrm>
        </p:spPr>
        <p:txBody>
          <a:bodyPr/>
          <a:lstStyle/>
          <a:p>
            <a:r>
              <a:rPr lang="en-US" dirty="0"/>
              <a:t>The idea is associated with a classical liberal tradition of constitutional government and protection of fundamental rights</a:t>
            </a:r>
            <a:endParaRPr lang="en-AU" dirty="0"/>
          </a:p>
        </p:txBody>
      </p:sp>
      <p:sp>
        <p:nvSpPr>
          <p:cNvPr id="2" name="Slide Number Placeholder 1"/>
          <p:cNvSpPr>
            <a:spLocks noGrp="1"/>
          </p:cNvSpPr>
          <p:nvPr>
            <p:ph type="sldNum" sz="quarter" idx="12"/>
          </p:nvPr>
        </p:nvSpPr>
        <p:spPr/>
        <p:txBody>
          <a:bodyPr/>
          <a:lstStyle/>
          <a:p>
            <a:fld id="{69F93749-4621-40CF-B4AC-15EFB4C0FFE0}" type="slidenum">
              <a:rPr lang="en-AU" smtClean="0"/>
              <a:t>4</a:t>
            </a:fld>
            <a:endParaRPr lang="en-AU"/>
          </a:p>
        </p:txBody>
      </p:sp>
    </p:spTree>
    <p:extLst>
      <p:ext uri="{BB962C8B-B14F-4D97-AF65-F5344CB8AC3E}">
        <p14:creationId xmlns:p14="http://schemas.microsoft.com/office/powerpoint/2010/main" val="911148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01B82B4-890C-428B-A90A-B8D004C3E529}"/>
              </a:ext>
            </a:extLst>
          </p:cNvPr>
          <p:cNvSpPr>
            <a:spLocks noGrp="1" noChangeArrowheads="1"/>
          </p:cNvSpPr>
          <p:nvPr>
            <p:ph type="title"/>
          </p:nvPr>
        </p:nvSpPr>
        <p:spPr>
          <a:xfrm>
            <a:off x="1981200" y="476250"/>
            <a:ext cx="8218488" cy="1873250"/>
          </a:xfrm>
        </p:spPr>
        <p:txBody>
          <a:bodyPr/>
          <a:lstStyle/>
          <a:p>
            <a:pPr eaLnBrk="1" hangingPunct="1">
              <a:defRPr/>
            </a:pPr>
            <a:r>
              <a:rPr lang="en-AU" sz="4000" dirty="0"/>
              <a:t>Declaration of </a:t>
            </a:r>
            <a:br>
              <a:rPr lang="en-AU" sz="4000" dirty="0"/>
            </a:br>
            <a:r>
              <a:rPr lang="en-AU" sz="4000" dirty="0"/>
              <a:t>the Rights of Man and the Citizen</a:t>
            </a:r>
            <a:br>
              <a:rPr lang="en-AU" sz="4000" dirty="0">
                <a:solidFill>
                  <a:srgbClr val="FFC000"/>
                </a:solidFill>
              </a:rPr>
            </a:br>
            <a:r>
              <a:rPr lang="en-AU" sz="1400" dirty="0"/>
              <a:t>(National Assembly of France, 26 August 1789)</a:t>
            </a:r>
          </a:p>
        </p:txBody>
      </p:sp>
      <p:sp>
        <p:nvSpPr>
          <p:cNvPr id="14339" name="Rectangle 3">
            <a:extLst>
              <a:ext uri="{FF2B5EF4-FFF2-40B4-BE49-F238E27FC236}">
                <a16:creationId xmlns:a16="http://schemas.microsoft.com/office/drawing/2014/main" id="{3ABB00E2-9109-41B1-A96F-457FFFF9ACE0}"/>
              </a:ext>
            </a:extLst>
          </p:cNvPr>
          <p:cNvSpPr>
            <a:spLocks noGrp="1" noChangeArrowheads="1"/>
          </p:cNvSpPr>
          <p:nvPr>
            <p:ph type="body" idx="1"/>
          </p:nvPr>
        </p:nvSpPr>
        <p:spPr>
          <a:xfrm>
            <a:off x="1981200" y="2781300"/>
            <a:ext cx="8229600" cy="3671888"/>
          </a:xfrm>
        </p:spPr>
        <p:txBody>
          <a:bodyPr/>
          <a:lstStyle/>
          <a:p>
            <a:pPr eaLnBrk="1" hangingPunct="1">
              <a:defRPr/>
            </a:pPr>
            <a:r>
              <a:rPr lang="en-AU" dirty="0"/>
              <a:t>Art.16: “A society in which the guarantee of </a:t>
            </a:r>
            <a:r>
              <a:rPr lang="en-AU" dirty="0">
                <a:solidFill>
                  <a:srgbClr val="FFFF00"/>
                </a:solidFill>
              </a:rPr>
              <a:t>individual rights </a:t>
            </a:r>
            <a:r>
              <a:rPr lang="en-AU" dirty="0"/>
              <a:t>is not assured, nor the </a:t>
            </a:r>
            <a:r>
              <a:rPr lang="en-AU" dirty="0">
                <a:solidFill>
                  <a:srgbClr val="FFFF00"/>
                </a:solidFill>
              </a:rPr>
              <a:t>separation of powers </a:t>
            </a:r>
            <a:r>
              <a:rPr lang="en-AU" dirty="0"/>
              <a:t>defined, has no constitution at all”.</a:t>
            </a:r>
          </a:p>
        </p:txBody>
      </p:sp>
      <p:sp>
        <p:nvSpPr>
          <p:cNvPr id="12292" name="Slide Number Placeholder 3">
            <a:extLst>
              <a:ext uri="{FF2B5EF4-FFF2-40B4-BE49-F238E27FC236}">
                <a16:creationId xmlns:a16="http://schemas.microsoft.com/office/drawing/2014/main" id="{605D36AF-8115-4780-AB52-FB76382153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556753E-2CB7-44FB-AFD1-158A3E40EB85}" type="slidenum">
              <a:rPr lang="en-AU" altLang="en-US" sz="1200" smtClean="0"/>
              <a:pPr>
                <a:spcBef>
                  <a:spcPct val="0"/>
                </a:spcBef>
                <a:buClrTx/>
                <a:buSzTx/>
                <a:buFontTx/>
                <a:buNone/>
              </a:pPr>
              <a:t>40</a:t>
            </a:fld>
            <a:endParaRPr lang="en-AU" altLang="en-US" sz="1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46E3D44-C827-4955-8CDA-3A54F74E0CC4}"/>
              </a:ext>
            </a:extLst>
          </p:cNvPr>
          <p:cNvSpPr>
            <a:spLocks noGrp="1" noChangeArrowheads="1"/>
          </p:cNvSpPr>
          <p:nvPr>
            <p:ph type="title"/>
          </p:nvPr>
        </p:nvSpPr>
        <p:spPr>
          <a:xfrm>
            <a:off x="1200150" y="0"/>
            <a:ext cx="9467850" cy="2420938"/>
          </a:xfrm>
        </p:spPr>
        <p:txBody>
          <a:bodyPr/>
          <a:lstStyle/>
          <a:p>
            <a:pPr algn="ctr" eaLnBrk="1" hangingPunct="1">
              <a:defRPr/>
            </a:pPr>
            <a:r>
              <a:rPr lang="en-AU" sz="3200" dirty="0"/>
              <a:t>Thomas M. Cooley</a:t>
            </a:r>
            <a:r>
              <a:rPr lang="en-AU" sz="4000" dirty="0"/>
              <a:t> </a:t>
            </a:r>
            <a:br>
              <a:rPr lang="en-AU" sz="4000" dirty="0"/>
            </a:br>
            <a:r>
              <a:rPr lang="en-AU" sz="3500" i="1" dirty="0"/>
              <a:t>The General Principles of Constitutional Law</a:t>
            </a:r>
            <a:br>
              <a:rPr lang="en-AU" sz="3200" dirty="0"/>
            </a:br>
            <a:r>
              <a:rPr lang="en-AU" sz="2000" dirty="0"/>
              <a:t>Boston: Little Brown and Co., 1898, p 22</a:t>
            </a:r>
          </a:p>
        </p:txBody>
      </p:sp>
      <p:sp>
        <p:nvSpPr>
          <p:cNvPr id="11267" name="Rectangle 3">
            <a:extLst>
              <a:ext uri="{FF2B5EF4-FFF2-40B4-BE49-F238E27FC236}">
                <a16:creationId xmlns:a16="http://schemas.microsoft.com/office/drawing/2014/main" id="{3E8D0DA1-C0BC-439D-88B4-C0E573DBC0D6}"/>
              </a:ext>
            </a:extLst>
          </p:cNvPr>
          <p:cNvSpPr>
            <a:spLocks noGrp="1" noChangeArrowheads="1"/>
          </p:cNvSpPr>
          <p:nvPr>
            <p:ph type="body" idx="1"/>
          </p:nvPr>
        </p:nvSpPr>
        <p:spPr>
          <a:xfrm>
            <a:off x="962026" y="2420938"/>
            <a:ext cx="9610724" cy="3816350"/>
          </a:xfrm>
        </p:spPr>
        <p:txBody>
          <a:bodyPr/>
          <a:lstStyle/>
          <a:p>
            <a:pPr eaLnBrk="1" hangingPunct="1">
              <a:lnSpc>
                <a:spcPct val="80000"/>
              </a:lnSpc>
              <a:buFont typeface="Wingdings" panose="05000000000000000000" pitchFamily="2" charset="2"/>
              <a:buNone/>
              <a:defRPr/>
            </a:pPr>
            <a:r>
              <a:rPr lang="en-AU" sz="2800" dirty="0"/>
              <a:t>	</a:t>
            </a:r>
            <a:r>
              <a:rPr lang="en-AU" sz="3600" dirty="0"/>
              <a:t>Although every state may be said in some sense to have a constitution, the term </a:t>
            </a:r>
            <a:r>
              <a:rPr lang="en-AU" sz="3600" i="1" dirty="0">
                <a:solidFill>
                  <a:srgbClr val="FFFF00"/>
                </a:solidFill>
              </a:rPr>
              <a:t>constitutional government</a:t>
            </a:r>
            <a:r>
              <a:rPr lang="en-AU" sz="3600" dirty="0">
                <a:solidFill>
                  <a:srgbClr val="FFFF00"/>
                </a:solidFill>
              </a:rPr>
              <a:t> </a:t>
            </a:r>
            <a:r>
              <a:rPr lang="en-AU" sz="3600" dirty="0"/>
              <a:t>is only applied to those whose fundamental rules or maxims that impose efficient</a:t>
            </a:r>
            <a:r>
              <a:rPr lang="en-AU" sz="3600" dirty="0">
                <a:solidFill>
                  <a:srgbClr val="92D050"/>
                </a:solidFill>
              </a:rPr>
              <a:t> </a:t>
            </a:r>
            <a:r>
              <a:rPr lang="en-AU" sz="3600" dirty="0">
                <a:solidFill>
                  <a:srgbClr val="FFFF00"/>
                </a:solidFill>
              </a:rPr>
              <a:t>restraints on its exercise </a:t>
            </a:r>
            <a:r>
              <a:rPr lang="en-AU" sz="3600" dirty="0"/>
              <a:t>for the purpose of </a:t>
            </a:r>
            <a:r>
              <a:rPr lang="en-AU" sz="3600" dirty="0">
                <a:solidFill>
                  <a:srgbClr val="FFFF00"/>
                </a:solidFill>
              </a:rPr>
              <a:t>protecting individual rights</a:t>
            </a:r>
            <a:r>
              <a:rPr lang="en-AU" sz="3600" dirty="0"/>
              <a:t> and shielding them against any assumption of arbitrary power. </a:t>
            </a:r>
          </a:p>
        </p:txBody>
      </p:sp>
      <p:sp>
        <p:nvSpPr>
          <p:cNvPr id="11268" name="Slide Number Placeholder 3">
            <a:extLst>
              <a:ext uri="{FF2B5EF4-FFF2-40B4-BE49-F238E27FC236}">
                <a16:creationId xmlns:a16="http://schemas.microsoft.com/office/drawing/2014/main" id="{279BEA41-2D76-4460-A5D2-DAEDAB79E2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41DF36A-5C62-4726-BB3D-D0693025A654}" type="slidenum">
              <a:rPr lang="en-AU" altLang="en-US" sz="1200" smtClean="0"/>
              <a:pPr>
                <a:spcBef>
                  <a:spcPct val="0"/>
                </a:spcBef>
                <a:buClrTx/>
                <a:buSzTx/>
                <a:buFontTx/>
                <a:buNone/>
              </a:pPr>
              <a:t>41</a:t>
            </a:fld>
            <a:endParaRPr lang="en-AU" altLang="en-US" sz="1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9EE547FF-9C25-4AB5-B7A9-EA6838930BBB}"/>
              </a:ext>
            </a:extLst>
          </p:cNvPr>
          <p:cNvSpPr>
            <a:spLocks noGrp="1" noChangeArrowheads="1"/>
          </p:cNvSpPr>
          <p:nvPr>
            <p:ph type="body" idx="1"/>
          </p:nvPr>
        </p:nvSpPr>
        <p:spPr>
          <a:xfrm>
            <a:off x="1992313" y="2565400"/>
            <a:ext cx="8434387" cy="2787650"/>
          </a:xfrm>
        </p:spPr>
        <p:txBody>
          <a:bodyPr>
            <a:normAutofit/>
          </a:bodyPr>
          <a:lstStyle/>
          <a:p>
            <a:pPr eaLnBrk="1" hangingPunct="1">
              <a:defRPr/>
            </a:pPr>
            <a:r>
              <a:rPr lang="en-AU" sz="4000" dirty="0"/>
              <a:t>Constitutional government requires a</a:t>
            </a:r>
            <a:r>
              <a:rPr lang="en-AU" sz="4000" dirty="0">
                <a:solidFill>
                  <a:srgbClr val="FFFF00"/>
                </a:solidFill>
              </a:rPr>
              <a:t> “culture of constitutionalism”</a:t>
            </a:r>
          </a:p>
        </p:txBody>
      </p:sp>
      <p:sp>
        <p:nvSpPr>
          <p:cNvPr id="33795" name="Slide Number Placeholder 3">
            <a:extLst>
              <a:ext uri="{FF2B5EF4-FFF2-40B4-BE49-F238E27FC236}">
                <a16:creationId xmlns:a16="http://schemas.microsoft.com/office/drawing/2014/main" id="{3BCA0B54-2110-438D-9F3D-5D2A88B909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F23C7B5-0085-4476-ACBC-6DDF50A20F13}" type="slidenum">
              <a:rPr lang="en-AU" altLang="en-US" sz="1200" smtClean="0"/>
              <a:pPr>
                <a:spcBef>
                  <a:spcPct val="0"/>
                </a:spcBef>
                <a:buClrTx/>
                <a:buSzTx/>
                <a:buFontTx/>
                <a:buNone/>
              </a:pPr>
              <a:t>42</a:t>
            </a:fld>
            <a:endParaRPr lang="en-AU" altLang="en-US" sz="12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5776CDC-7492-47FA-8ABE-D2726051BF18}"/>
              </a:ext>
            </a:extLst>
          </p:cNvPr>
          <p:cNvSpPr>
            <a:spLocks noGrp="1" noChangeArrowheads="1"/>
          </p:cNvSpPr>
          <p:nvPr>
            <p:ph type="title"/>
          </p:nvPr>
        </p:nvSpPr>
        <p:spPr>
          <a:xfrm>
            <a:off x="1981200" y="188913"/>
            <a:ext cx="8229600" cy="1800225"/>
          </a:xfrm>
        </p:spPr>
        <p:txBody>
          <a:bodyPr/>
          <a:lstStyle/>
          <a:p>
            <a:pPr algn="ctr" eaLnBrk="1" hangingPunct="1">
              <a:defRPr/>
            </a:pPr>
            <a:r>
              <a:rPr lang="en-AU" sz="3600" dirty="0" err="1">
                <a:solidFill>
                  <a:srgbClr val="FFFF00"/>
                </a:solidFill>
              </a:rPr>
              <a:t>Suri</a:t>
            </a:r>
            <a:r>
              <a:rPr lang="en-AU" sz="3600" dirty="0">
                <a:solidFill>
                  <a:srgbClr val="FFFF00"/>
                </a:solidFill>
              </a:rPr>
              <a:t> </a:t>
            </a:r>
            <a:r>
              <a:rPr lang="en-AU" sz="3600" dirty="0" err="1">
                <a:solidFill>
                  <a:srgbClr val="FFFF00"/>
                </a:solidFill>
              </a:rPr>
              <a:t>Ratnapala</a:t>
            </a:r>
            <a:r>
              <a:rPr lang="en-AU" sz="3600" dirty="0">
                <a:solidFill>
                  <a:srgbClr val="FFFF00"/>
                </a:solidFill>
              </a:rPr>
              <a:t> et al, </a:t>
            </a:r>
            <a:br>
              <a:rPr lang="en-AU" sz="3600" dirty="0">
                <a:solidFill>
                  <a:srgbClr val="FFFF00"/>
                </a:solidFill>
              </a:rPr>
            </a:br>
            <a:r>
              <a:rPr lang="en-AU" sz="3600" i="1" dirty="0">
                <a:solidFill>
                  <a:srgbClr val="FFFF00"/>
                </a:solidFill>
              </a:rPr>
              <a:t>Australian Constitutional Law</a:t>
            </a:r>
            <a:br>
              <a:rPr lang="en-AU" sz="3600" i="1" dirty="0">
                <a:solidFill>
                  <a:srgbClr val="FFFF00"/>
                </a:solidFill>
              </a:rPr>
            </a:br>
            <a:r>
              <a:rPr lang="en-AU" sz="1800" dirty="0">
                <a:solidFill>
                  <a:srgbClr val="FFFF00"/>
                </a:solidFill>
              </a:rPr>
              <a:t>Oxford University Press, 2007, p 4</a:t>
            </a:r>
          </a:p>
        </p:txBody>
      </p:sp>
      <p:sp>
        <p:nvSpPr>
          <p:cNvPr id="31747" name="Rectangle 3">
            <a:extLst>
              <a:ext uri="{FF2B5EF4-FFF2-40B4-BE49-F238E27FC236}">
                <a16:creationId xmlns:a16="http://schemas.microsoft.com/office/drawing/2014/main" id="{9B69B487-8C27-44F3-96CC-222A00A62F2C}"/>
              </a:ext>
            </a:extLst>
          </p:cNvPr>
          <p:cNvSpPr>
            <a:spLocks noGrp="1" noChangeArrowheads="1"/>
          </p:cNvSpPr>
          <p:nvPr>
            <p:ph type="body" idx="1"/>
          </p:nvPr>
        </p:nvSpPr>
        <p:spPr>
          <a:xfrm>
            <a:off x="1981200" y="2133600"/>
            <a:ext cx="8435975" cy="4535488"/>
          </a:xfrm>
        </p:spPr>
        <p:txBody>
          <a:bodyPr/>
          <a:lstStyle/>
          <a:p>
            <a:pPr eaLnBrk="1" hangingPunct="1">
              <a:buFont typeface="Wingdings" panose="05000000000000000000" pitchFamily="2" charset="2"/>
              <a:buNone/>
              <a:defRPr/>
            </a:pPr>
            <a:r>
              <a:rPr lang="en-AU" dirty="0"/>
              <a:t>	“</a:t>
            </a:r>
            <a:r>
              <a:rPr lang="en-AU" sz="3200" dirty="0"/>
              <a:t>Constitutional government needs much more than a well-written constitution. The best constitution is to no avail if it does not command the respect of official and citizens. Hence this form of government is unsustainable without a proper </a:t>
            </a:r>
            <a:r>
              <a:rPr lang="en-AU" sz="3200" dirty="0">
                <a:solidFill>
                  <a:srgbClr val="FFFF00"/>
                </a:solidFill>
              </a:rPr>
              <a:t>culture of constitutionalism</a:t>
            </a:r>
            <a:r>
              <a:rPr lang="en-AU" sz="3200" dirty="0"/>
              <a:t>. Such culture depends in part on favourable historical, social and economic conditions”.  </a:t>
            </a:r>
          </a:p>
        </p:txBody>
      </p:sp>
      <p:sp>
        <p:nvSpPr>
          <p:cNvPr id="34820" name="Slide Number Placeholder 3">
            <a:extLst>
              <a:ext uri="{FF2B5EF4-FFF2-40B4-BE49-F238E27FC236}">
                <a16:creationId xmlns:a16="http://schemas.microsoft.com/office/drawing/2014/main" id="{B622E46B-0025-4429-BC3E-6ACA3D0B66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B75A283-7CA8-491F-8AD0-0EAEACBBB1A7}" type="slidenum">
              <a:rPr lang="en-AU" altLang="en-US" sz="1200" smtClean="0"/>
              <a:pPr>
                <a:spcBef>
                  <a:spcPct val="0"/>
                </a:spcBef>
                <a:buClrTx/>
                <a:buSzTx/>
                <a:buFontTx/>
                <a:buNone/>
              </a:pPr>
              <a:t>43</a:t>
            </a:fld>
            <a:endParaRPr lang="en-AU" altLang="en-US" sz="12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874FCE0-DFED-4D9E-8595-09A6AA0A6052}"/>
              </a:ext>
            </a:extLst>
          </p:cNvPr>
          <p:cNvSpPr>
            <a:spLocks noGrp="1" noChangeArrowheads="1"/>
          </p:cNvSpPr>
          <p:nvPr>
            <p:ph type="title"/>
          </p:nvPr>
        </p:nvSpPr>
        <p:spPr>
          <a:xfrm>
            <a:off x="609600" y="277813"/>
            <a:ext cx="10972800" cy="1422400"/>
          </a:xfrm>
        </p:spPr>
        <p:txBody>
          <a:bodyPr/>
          <a:lstStyle/>
          <a:p>
            <a:pPr algn="ctr" eaLnBrk="1" hangingPunct="1">
              <a:defRPr/>
            </a:pPr>
            <a:r>
              <a:rPr lang="en-AU" dirty="0"/>
              <a:t>Separation of Powers</a:t>
            </a:r>
          </a:p>
        </p:txBody>
      </p:sp>
      <p:sp>
        <p:nvSpPr>
          <p:cNvPr id="38915" name="Rectangle 3">
            <a:extLst>
              <a:ext uri="{FF2B5EF4-FFF2-40B4-BE49-F238E27FC236}">
                <a16:creationId xmlns:a16="http://schemas.microsoft.com/office/drawing/2014/main" id="{B4F5F59C-5EA7-458E-AE27-D58729D51E9D}"/>
              </a:ext>
            </a:extLst>
          </p:cNvPr>
          <p:cNvSpPr>
            <a:spLocks noGrp="1" noChangeArrowheads="1"/>
          </p:cNvSpPr>
          <p:nvPr>
            <p:ph type="body" idx="1"/>
          </p:nvPr>
        </p:nvSpPr>
        <p:spPr>
          <a:xfrm>
            <a:off x="1028699" y="1800226"/>
            <a:ext cx="10086975" cy="4556124"/>
          </a:xfrm>
        </p:spPr>
        <p:txBody>
          <a:bodyPr>
            <a:normAutofit fontScale="77500" lnSpcReduction="20000"/>
          </a:bodyPr>
          <a:lstStyle/>
          <a:p>
            <a:pPr marL="0" indent="0" eaLnBrk="1" hangingPunct="1">
              <a:buNone/>
              <a:defRPr/>
            </a:pPr>
            <a:r>
              <a:rPr lang="en-AU" sz="4100" i="1" dirty="0">
                <a:solidFill>
                  <a:srgbClr val="FFFF00"/>
                </a:solidFill>
              </a:rPr>
              <a:t>“Power corrupts and absolute power corrupts absolutely” </a:t>
            </a:r>
          </a:p>
          <a:p>
            <a:pPr marL="0" indent="0" eaLnBrk="1" hangingPunct="1">
              <a:buNone/>
              <a:defRPr/>
            </a:pPr>
            <a:r>
              <a:rPr lang="en-AU" sz="3600" dirty="0"/>
              <a:t>– Lord Acton</a:t>
            </a:r>
          </a:p>
          <a:p>
            <a:pPr marL="0" indent="0" eaLnBrk="1" hangingPunct="1">
              <a:buNone/>
              <a:defRPr/>
            </a:pPr>
            <a:endParaRPr lang="en-US" sz="3600" dirty="0"/>
          </a:p>
          <a:p>
            <a:pPr>
              <a:lnSpc>
                <a:spcPct val="80000"/>
              </a:lnSpc>
              <a:buNone/>
              <a:defRPr/>
            </a:pPr>
            <a:r>
              <a:rPr lang="en-AU" sz="4100" i="1" dirty="0">
                <a:solidFill>
                  <a:srgbClr val="FFFF00"/>
                </a:solidFill>
              </a:rPr>
              <a:t>“To prevent this abuse, it is necessary from the very nature</a:t>
            </a:r>
          </a:p>
          <a:p>
            <a:pPr>
              <a:lnSpc>
                <a:spcPct val="80000"/>
              </a:lnSpc>
              <a:buNone/>
              <a:defRPr/>
            </a:pPr>
            <a:r>
              <a:rPr lang="en-AU" sz="4100" i="1" dirty="0">
                <a:solidFill>
                  <a:srgbClr val="FFFF00"/>
                </a:solidFill>
              </a:rPr>
              <a:t>  of things that power should be a check to power” </a:t>
            </a:r>
          </a:p>
          <a:p>
            <a:pPr>
              <a:lnSpc>
                <a:spcPct val="80000"/>
              </a:lnSpc>
              <a:buNone/>
              <a:defRPr/>
            </a:pPr>
            <a:r>
              <a:rPr lang="en-AU" sz="3600" dirty="0">
                <a:solidFill>
                  <a:schemeClr val="tx2"/>
                </a:solidFill>
              </a:rPr>
              <a:t>– Baron de Montesquieu</a:t>
            </a:r>
          </a:p>
          <a:p>
            <a:pPr>
              <a:lnSpc>
                <a:spcPct val="80000"/>
              </a:lnSpc>
              <a:buNone/>
              <a:defRPr/>
            </a:pPr>
            <a:endParaRPr lang="en-US" sz="3600" i="1" dirty="0">
              <a:solidFill>
                <a:schemeClr val="tx2"/>
              </a:solidFill>
            </a:endParaRPr>
          </a:p>
          <a:p>
            <a:pPr>
              <a:lnSpc>
                <a:spcPct val="80000"/>
              </a:lnSpc>
              <a:buNone/>
              <a:defRPr/>
            </a:pPr>
            <a:r>
              <a:rPr lang="en-US" sz="4100" i="1" dirty="0">
                <a:solidFill>
                  <a:srgbClr val="FFFF00"/>
                </a:solidFill>
              </a:rPr>
              <a:t>“All power is likely to be abused unless it is adequately</a:t>
            </a:r>
          </a:p>
          <a:p>
            <a:pPr>
              <a:lnSpc>
                <a:spcPct val="80000"/>
              </a:lnSpc>
              <a:buNone/>
              <a:defRPr/>
            </a:pPr>
            <a:r>
              <a:rPr lang="en-US" sz="4100" i="1" dirty="0">
                <a:solidFill>
                  <a:srgbClr val="FFFF00"/>
                </a:solidFill>
              </a:rPr>
              <a:t> checked”</a:t>
            </a:r>
            <a:endParaRPr lang="en-AU" sz="4100" i="1" dirty="0"/>
          </a:p>
          <a:p>
            <a:pPr>
              <a:lnSpc>
                <a:spcPct val="80000"/>
              </a:lnSpc>
              <a:buNone/>
              <a:defRPr/>
            </a:pPr>
            <a:r>
              <a:rPr lang="en-AU" sz="3600" i="1" dirty="0">
                <a:solidFill>
                  <a:schemeClr val="tx2"/>
                </a:solidFill>
              </a:rPr>
              <a:t>– </a:t>
            </a:r>
            <a:r>
              <a:rPr lang="en-AU" sz="3600" dirty="0">
                <a:solidFill>
                  <a:schemeClr val="tx2"/>
                </a:solidFill>
              </a:rPr>
              <a:t>Sir Ivor Jennings</a:t>
            </a:r>
          </a:p>
          <a:p>
            <a:pPr>
              <a:lnSpc>
                <a:spcPct val="80000"/>
              </a:lnSpc>
              <a:buNone/>
              <a:defRPr/>
            </a:pPr>
            <a:endParaRPr lang="en-AU" sz="3200" dirty="0"/>
          </a:p>
          <a:p>
            <a:pPr marL="0" indent="0" eaLnBrk="1" hangingPunct="1">
              <a:buNone/>
              <a:defRPr/>
            </a:pPr>
            <a:endParaRPr lang="en-AU" sz="3600" dirty="0"/>
          </a:p>
        </p:txBody>
      </p:sp>
      <p:sp>
        <p:nvSpPr>
          <p:cNvPr id="37892" name="Slide Number Placeholder 3">
            <a:extLst>
              <a:ext uri="{FF2B5EF4-FFF2-40B4-BE49-F238E27FC236}">
                <a16:creationId xmlns:a16="http://schemas.microsoft.com/office/drawing/2014/main" id="{09BA3743-879A-4A9B-9FA0-FB32E503A4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93904DB-5DC7-4A57-8C5E-A63CFFC4C6E5}" type="slidenum">
              <a:rPr lang="en-AU" altLang="en-US" sz="1200" smtClean="0"/>
              <a:pPr>
                <a:spcBef>
                  <a:spcPct val="0"/>
                </a:spcBef>
                <a:buClrTx/>
                <a:buSzTx/>
                <a:buFontTx/>
                <a:buNone/>
              </a:pPr>
              <a:t>44</a:t>
            </a:fld>
            <a:endParaRPr lang="en-AU" altLang="en-US" sz="1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FAF5C-DFF2-4631-8FF8-08189A94B3FA}"/>
              </a:ext>
            </a:extLst>
          </p:cNvPr>
          <p:cNvSpPr>
            <a:spLocks noGrp="1"/>
          </p:cNvSpPr>
          <p:nvPr>
            <p:ph type="title"/>
          </p:nvPr>
        </p:nvSpPr>
        <p:spPr/>
        <p:txBody>
          <a:bodyPr>
            <a:normAutofit fontScale="90000"/>
          </a:bodyPr>
          <a:lstStyle/>
          <a:p>
            <a:pPr algn="ctr"/>
            <a:r>
              <a:rPr lang="en-AU" dirty="0">
                <a:solidFill>
                  <a:srgbClr val="FFFF00"/>
                </a:solidFill>
              </a:rPr>
              <a:t>Baron de Montesquieu, </a:t>
            </a:r>
            <a:br>
              <a:rPr lang="en-AU" dirty="0">
                <a:solidFill>
                  <a:srgbClr val="FFFF00"/>
                </a:solidFill>
              </a:rPr>
            </a:br>
            <a:r>
              <a:rPr lang="en-AU" i="1" dirty="0">
                <a:solidFill>
                  <a:srgbClr val="FFFF00"/>
                </a:solidFill>
              </a:rPr>
              <a:t>The Spirit of the Laws </a:t>
            </a:r>
            <a:r>
              <a:rPr lang="en-AU" dirty="0">
                <a:solidFill>
                  <a:srgbClr val="FFFF00"/>
                </a:solidFill>
              </a:rPr>
              <a:t>(1748)</a:t>
            </a:r>
            <a:br>
              <a:rPr lang="en-AU" dirty="0">
                <a:solidFill>
                  <a:srgbClr val="FFFF00"/>
                </a:solidFill>
              </a:rPr>
            </a:br>
            <a:r>
              <a:rPr lang="en-AU" sz="2800" dirty="0">
                <a:solidFill>
                  <a:srgbClr val="FFFF00"/>
                </a:solidFill>
              </a:rPr>
              <a:t>Book XI, Chapter VI</a:t>
            </a:r>
            <a:endParaRPr lang="en-AU" dirty="0"/>
          </a:p>
        </p:txBody>
      </p:sp>
      <p:sp>
        <p:nvSpPr>
          <p:cNvPr id="3" name="Content Placeholder 2">
            <a:extLst>
              <a:ext uri="{FF2B5EF4-FFF2-40B4-BE49-F238E27FC236}">
                <a16:creationId xmlns:a16="http://schemas.microsoft.com/office/drawing/2014/main" id="{68F6B785-0CD3-4060-950B-E513B256D1FC}"/>
              </a:ext>
            </a:extLst>
          </p:cNvPr>
          <p:cNvSpPr>
            <a:spLocks noGrp="1"/>
          </p:cNvSpPr>
          <p:nvPr>
            <p:ph idx="1"/>
          </p:nvPr>
        </p:nvSpPr>
        <p:spPr>
          <a:xfrm>
            <a:off x="838200" y="2383971"/>
            <a:ext cx="10515600" cy="3369129"/>
          </a:xfrm>
        </p:spPr>
        <p:txBody>
          <a:bodyPr/>
          <a:lstStyle/>
          <a:p>
            <a:pPr marL="0" indent="0">
              <a:buNone/>
            </a:pPr>
            <a:r>
              <a:rPr lang="en-AU" sz="3600" dirty="0"/>
              <a:t>“When the legislative and executive powers are united in the same person, or in the same body of magistrates, there can be no liberty; because apprehensions may arise, lest the same ruler or legislator should enact tyrannical laws, to execute them in a tyrannical manner.”</a:t>
            </a:r>
          </a:p>
          <a:p>
            <a:endParaRPr lang="en-AU" dirty="0"/>
          </a:p>
        </p:txBody>
      </p:sp>
      <p:sp>
        <p:nvSpPr>
          <p:cNvPr id="4" name="Slide Number Placeholder 3">
            <a:extLst>
              <a:ext uri="{FF2B5EF4-FFF2-40B4-BE49-F238E27FC236}">
                <a16:creationId xmlns:a16="http://schemas.microsoft.com/office/drawing/2014/main" id="{16E0F81E-D11F-42DF-B545-006BA7C3FE0B}"/>
              </a:ext>
            </a:extLst>
          </p:cNvPr>
          <p:cNvSpPr>
            <a:spLocks noGrp="1"/>
          </p:cNvSpPr>
          <p:nvPr>
            <p:ph type="sldNum" sz="quarter" idx="12"/>
          </p:nvPr>
        </p:nvSpPr>
        <p:spPr/>
        <p:txBody>
          <a:bodyPr/>
          <a:lstStyle/>
          <a:p>
            <a:fld id="{69F93749-4621-40CF-B4AC-15EFB4C0FFE0}" type="slidenum">
              <a:rPr lang="en-AU" smtClean="0"/>
              <a:t>45</a:t>
            </a:fld>
            <a:endParaRPr lang="en-AU"/>
          </a:p>
        </p:txBody>
      </p:sp>
    </p:spTree>
    <p:extLst>
      <p:ext uri="{BB962C8B-B14F-4D97-AF65-F5344CB8AC3E}">
        <p14:creationId xmlns:p14="http://schemas.microsoft.com/office/powerpoint/2010/main" val="33955283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577A0E-232C-490C-8A24-7935A47AEBEE}"/>
              </a:ext>
            </a:extLst>
          </p:cNvPr>
          <p:cNvSpPr>
            <a:spLocks noGrp="1"/>
          </p:cNvSpPr>
          <p:nvPr>
            <p:ph idx="1"/>
          </p:nvPr>
        </p:nvSpPr>
        <p:spPr>
          <a:xfrm>
            <a:off x="838200" y="2209800"/>
            <a:ext cx="10515600" cy="2971800"/>
          </a:xfrm>
        </p:spPr>
        <p:txBody>
          <a:bodyPr>
            <a:normAutofit/>
          </a:bodyPr>
          <a:lstStyle/>
          <a:p>
            <a:r>
              <a:rPr lang="en-US" sz="4000" dirty="0"/>
              <a:t>A pure doctrine of separation of powers might be formulated in the following way…  </a:t>
            </a:r>
            <a:endParaRPr lang="en-AU" sz="4000" dirty="0"/>
          </a:p>
        </p:txBody>
      </p:sp>
      <p:sp>
        <p:nvSpPr>
          <p:cNvPr id="4" name="Slide Number Placeholder 3">
            <a:extLst>
              <a:ext uri="{FF2B5EF4-FFF2-40B4-BE49-F238E27FC236}">
                <a16:creationId xmlns:a16="http://schemas.microsoft.com/office/drawing/2014/main" id="{B3B4D83C-99E7-4E47-978D-9A6EBEE129F6}"/>
              </a:ext>
            </a:extLst>
          </p:cNvPr>
          <p:cNvSpPr>
            <a:spLocks noGrp="1"/>
          </p:cNvSpPr>
          <p:nvPr>
            <p:ph type="sldNum" sz="quarter" idx="12"/>
          </p:nvPr>
        </p:nvSpPr>
        <p:spPr/>
        <p:txBody>
          <a:bodyPr/>
          <a:lstStyle/>
          <a:p>
            <a:fld id="{69F93749-4621-40CF-B4AC-15EFB4C0FFE0}" type="slidenum">
              <a:rPr lang="en-AU" smtClean="0"/>
              <a:t>46</a:t>
            </a:fld>
            <a:endParaRPr lang="en-AU"/>
          </a:p>
        </p:txBody>
      </p:sp>
    </p:spTree>
    <p:extLst>
      <p:ext uri="{BB962C8B-B14F-4D97-AF65-F5344CB8AC3E}">
        <p14:creationId xmlns:p14="http://schemas.microsoft.com/office/powerpoint/2010/main" val="1284549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932784-A5D8-4B75-AF40-4B27ECA96E08}"/>
              </a:ext>
            </a:extLst>
          </p:cNvPr>
          <p:cNvSpPr>
            <a:spLocks noGrp="1"/>
          </p:cNvSpPr>
          <p:nvPr>
            <p:ph idx="1"/>
          </p:nvPr>
        </p:nvSpPr>
        <p:spPr>
          <a:xfrm>
            <a:off x="838200" y="428625"/>
            <a:ext cx="10515600" cy="6292850"/>
          </a:xfrm>
        </p:spPr>
        <p:txBody>
          <a:bodyPr>
            <a:normAutofit/>
          </a:bodyPr>
          <a:lstStyle/>
          <a:p>
            <a:pPr marL="0" indent="0">
              <a:buNone/>
            </a:pPr>
            <a:r>
              <a:rPr lang="en-US" dirty="0">
                <a:solidFill>
                  <a:srgbClr val="FFFF00"/>
                </a:solidFill>
              </a:rPr>
              <a:t>“It is essential for the establishment and maintenance of political liberty that the government be divided into three branches or departments, the legislature, the executive, and the judiciary. To each of these three branches there is a corresponding identifiable function of government, legislative, executive, or judicial. Each branch of the government must be confined to the exercise of its own function and not allowed to encroach upon the function of the other branches. Furthermore, the persons who compose these three branches of government must be kept separate and distinct, no individual being allowed to be at the same time a member of more than one branch. In this way each of the branches will be a check to the others and no single group of people will be able to control the machinery of the State”.</a:t>
            </a:r>
          </a:p>
          <a:p>
            <a:pPr marL="0" indent="0">
              <a:buNone/>
            </a:pPr>
            <a:r>
              <a:rPr lang="en-US" sz="2400" dirty="0"/>
              <a:t>- M. J. C. Vile (Professor Emeritus of Political </a:t>
            </a:r>
            <a:r>
              <a:rPr lang="en-US" sz="2400" dirty="0" err="1"/>
              <a:t>Scince</a:t>
            </a:r>
            <a:r>
              <a:rPr lang="en-US" sz="2400" dirty="0"/>
              <a:t> at the University of Kent) </a:t>
            </a:r>
            <a:r>
              <a:rPr lang="en-US" sz="2400" i="1" dirty="0"/>
              <a:t>Constitutionalism and Separation of Powers </a:t>
            </a:r>
            <a:r>
              <a:rPr lang="en-US" sz="2400" dirty="0"/>
              <a:t>(2</a:t>
            </a:r>
            <a:r>
              <a:rPr lang="en-US" sz="2400" baseline="30000" dirty="0"/>
              <a:t>nd</a:t>
            </a:r>
            <a:r>
              <a:rPr lang="en-US" sz="2400" dirty="0"/>
              <a:t> ed.) 14. </a:t>
            </a:r>
          </a:p>
          <a:p>
            <a:pPr marL="0" indent="0">
              <a:buNone/>
            </a:pPr>
            <a:endParaRPr lang="en-US" dirty="0"/>
          </a:p>
          <a:p>
            <a:pPr marL="0" indent="0">
              <a:buNone/>
            </a:pPr>
            <a:endParaRPr lang="en-AU" dirty="0"/>
          </a:p>
        </p:txBody>
      </p:sp>
      <p:sp>
        <p:nvSpPr>
          <p:cNvPr id="4" name="Slide Number Placeholder 3">
            <a:extLst>
              <a:ext uri="{FF2B5EF4-FFF2-40B4-BE49-F238E27FC236}">
                <a16:creationId xmlns:a16="http://schemas.microsoft.com/office/drawing/2014/main" id="{25367496-6FCC-4870-8252-50F0C55172E8}"/>
              </a:ext>
            </a:extLst>
          </p:cNvPr>
          <p:cNvSpPr>
            <a:spLocks noGrp="1"/>
          </p:cNvSpPr>
          <p:nvPr>
            <p:ph type="sldNum" sz="quarter" idx="12"/>
          </p:nvPr>
        </p:nvSpPr>
        <p:spPr/>
        <p:txBody>
          <a:bodyPr/>
          <a:lstStyle/>
          <a:p>
            <a:fld id="{69F93749-4621-40CF-B4AC-15EFB4C0FFE0}" type="slidenum">
              <a:rPr lang="en-AU" smtClean="0"/>
              <a:t>47</a:t>
            </a:fld>
            <a:endParaRPr lang="en-AU"/>
          </a:p>
        </p:txBody>
      </p:sp>
    </p:spTree>
    <p:extLst>
      <p:ext uri="{BB962C8B-B14F-4D97-AF65-F5344CB8AC3E}">
        <p14:creationId xmlns:p14="http://schemas.microsoft.com/office/powerpoint/2010/main" val="1538486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ACC11-F4A8-4B50-9324-35A0733EE33A}"/>
              </a:ext>
            </a:extLst>
          </p:cNvPr>
          <p:cNvSpPr>
            <a:spLocks noGrp="1"/>
          </p:cNvSpPr>
          <p:nvPr>
            <p:ph type="title"/>
          </p:nvPr>
        </p:nvSpPr>
        <p:spPr/>
        <p:txBody>
          <a:bodyPr/>
          <a:lstStyle/>
          <a:p>
            <a:pPr algn="ctr"/>
            <a:r>
              <a:rPr lang="pt-BR" dirty="0"/>
              <a:t> </a:t>
            </a:r>
            <a:r>
              <a:rPr lang="pt-BR" dirty="0">
                <a:solidFill>
                  <a:srgbClr val="FFFF00"/>
                </a:solidFill>
              </a:rPr>
              <a:t>No Separation of Powers in Australia</a:t>
            </a:r>
            <a:endParaRPr lang="en-AU" dirty="0">
              <a:solidFill>
                <a:srgbClr val="FFFF00"/>
              </a:solidFill>
            </a:endParaRPr>
          </a:p>
        </p:txBody>
      </p:sp>
      <p:sp>
        <p:nvSpPr>
          <p:cNvPr id="3" name="Content Placeholder 2">
            <a:extLst>
              <a:ext uri="{FF2B5EF4-FFF2-40B4-BE49-F238E27FC236}">
                <a16:creationId xmlns:a16="http://schemas.microsoft.com/office/drawing/2014/main" id="{E254F7C1-FACA-4840-ABFD-7D9758011208}"/>
              </a:ext>
            </a:extLst>
          </p:cNvPr>
          <p:cNvSpPr>
            <a:spLocks noGrp="1"/>
          </p:cNvSpPr>
          <p:nvPr>
            <p:ph idx="1"/>
          </p:nvPr>
        </p:nvSpPr>
        <p:spPr>
          <a:xfrm>
            <a:off x="838200" y="2295525"/>
            <a:ext cx="10515600" cy="3881438"/>
          </a:xfrm>
        </p:spPr>
        <p:txBody>
          <a:bodyPr/>
          <a:lstStyle/>
          <a:p>
            <a:r>
              <a:rPr lang="pt-BR" dirty="0"/>
              <a:t>The Westminister System is a parliamentary system originally developed in the United Kingdom.</a:t>
            </a:r>
          </a:p>
          <a:p>
            <a:pPr marL="0" indent="0">
              <a:buNone/>
            </a:pPr>
            <a:r>
              <a:rPr lang="pt-BR" dirty="0"/>
              <a:t> </a:t>
            </a:r>
          </a:p>
          <a:p>
            <a:r>
              <a:rPr lang="pt-BR" dirty="0"/>
              <a:t>This results in a member of Parliament (prime minister or premier) who heads the government, and a ministry enterily comprised of members exclusively drawn from Parliament, which exercises executive authority. </a:t>
            </a:r>
          </a:p>
        </p:txBody>
      </p:sp>
      <p:sp>
        <p:nvSpPr>
          <p:cNvPr id="4" name="Slide Number Placeholder 3">
            <a:extLst>
              <a:ext uri="{FF2B5EF4-FFF2-40B4-BE49-F238E27FC236}">
                <a16:creationId xmlns:a16="http://schemas.microsoft.com/office/drawing/2014/main" id="{E3954FD4-7788-4AF8-A828-3E26E71FB81A}"/>
              </a:ext>
            </a:extLst>
          </p:cNvPr>
          <p:cNvSpPr>
            <a:spLocks noGrp="1"/>
          </p:cNvSpPr>
          <p:nvPr>
            <p:ph type="sldNum" sz="quarter" idx="12"/>
          </p:nvPr>
        </p:nvSpPr>
        <p:spPr/>
        <p:txBody>
          <a:bodyPr/>
          <a:lstStyle/>
          <a:p>
            <a:fld id="{69F93749-4621-40CF-B4AC-15EFB4C0FFE0}" type="slidenum">
              <a:rPr lang="en-AU" smtClean="0"/>
              <a:t>48</a:t>
            </a:fld>
            <a:endParaRPr lang="en-AU"/>
          </a:p>
        </p:txBody>
      </p:sp>
    </p:spTree>
    <p:extLst>
      <p:ext uri="{BB962C8B-B14F-4D97-AF65-F5344CB8AC3E}">
        <p14:creationId xmlns:p14="http://schemas.microsoft.com/office/powerpoint/2010/main" val="14619606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01F547-0101-4AF2-9611-D6CCE3765128}"/>
              </a:ext>
            </a:extLst>
          </p:cNvPr>
          <p:cNvSpPr>
            <a:spLocks noGrp="1"/>
          </p:cNvSpPr>
          <p:nvPr>
            <p:ph idx="1"/>
          </p:nvPr>
        </p:nvSpPr>
        <p:spPr>
          <a:xfrm>
            <a:off x="838200" y="1143000"/>
            <a:ext cx="10515600" cy="5033963"/>
          </a:xfrm>
        </p:spPr>
        <p:txBody>
          <a:bodyPr>
            <a:normAutofit/>
          </a:bodyPr>
          <a:lstStyle/>
          <a:p>
            <a:r>
              <a:rPr lang="pt-BR" dirty="0"/>
              <a:t>The Governor General (or Governor) is appointed by the King on the advice of the Prime Minister (or Premier) to be the Head of State. </a:t>
            </a:r>
          </a:p>
          <a:p>
            <a:endParaRPr lang="pt-BR" dirty="0"/>
          </a:p>
          <a:p>
            <a:r>
              <a:rPr lang="pt-BR" dirty="0"/>
              <a:t>One of the powers that the Governor-General (or Governor) theoretically exercises under Section 59 is that of desallowing (vetoing) legislation passed in Parliament</a:t>
            </a:r>
          </a:p>
          <a:p>
            <a:endParaRPr lang="pt-BR" dirty="0"/>
          </a:p>
          <a:p>
            <a:r>
              <a:rPr lang="pt-BR" dirty="0"/>
              <a:t>However... </a:t>
            </a:r>
          </a:p>
          <a:p>
            <a:pPr marL="0" indent="0">
              <a:buNone/>
            </a:pPr>
            <a:r>
              <a:rPr lang="en-US" dirty="0">
                <a:solidFill>
                  <a:srgbClr val="FFFF00"/>
                </a:solidFill>
              </a:rPr>
              <a:t>“The power of disallowance is now a dead letter. This section is among the inoperative sections in the Constitution” </a:t>
            </a:r>
            <a:endParaRPr lang="en-AU" dirty="0">
              <a:solidFill>
                <a:srgbClr val="FFFF00"/>
              </a:solidFill>
            </a:endParaRPr>
          </a:p>
        </p:txBody>
      </p:sp>
      <p:sp>
        <p:nvSpPr>
          <p:cNvPr id="4" name="Slide Number Placeholder 3">
            <a:extLst>
              <a:ext uri="{FF2B5EF4-FFF2-40B4-BE49-F238E27FC236}">
                <a16:creationId xmlns:a16="http://schemas.microsoft.com/office/drawing/2014/main" id="{A42A6328-AA75-492B-9EAA-4A3E0BBEC46A}"/>
              </a:ext>
            </a:extLst>
          </p:cNvPr>
          <p:cNvSpPr>
            <a:spLocks noGrp="1"/>
          </p:cNvSpPr>
          <p:nvPr>
            <p:ph type="sldNum" sz="quarter" idx="12"/>
          </p:nvPr>
        </p:nvSpPr>
        <p:spPr/>
        <p:txBody>
          <a:bodyPr/>
          <a:lstStyle/>
          <a:p>
            <a:fld id="{69F93749-4621-40CF-B4AC-15EFB4C0FFE0}" type="slidenum">
              <a:rPr lang="en-AU" smtClean="0"/>
              <a:t>49</a:t>
            </a:fld>
            <a:endParaRPr lang="en-AU"/>
          </a:p>
        </p:txBody>
      </p:sp>
    </p:spTree>
    <p:extLst>
      <p:ext uri="{BB962C8B-B14F-4D97-AF65-F5344CB8AC3E}">
        <p14:creationId xmlns:p14="http://schemas.microsoft.com/office/powerpoint/2010/main" val="140767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1981200" y="548680"/>
            <a:ext cx="8229600" cy="6166468"/>
          </a:xfrm>
        </p:spPr>
        <p:txBody>
          <a:bodyPr/>
          <a:lstStyle/>
          <a:p>
            <a:pPr>
              <a:buNone/>
            </a:pPr>
            <a:r>
              <a:rPr lang="en-AU" i="1" dirty="0"/>
              <a:t>	</a:t>
            </a:r>
            <a:r>
              <a:rPr lang="en-AU" sz="2400" i="1" dirty="0">
                <a:solidFill>
                  <a:srgbClr val="FFFF00"/>
                </a:solidFill>
              </a:rPr>
              <a:t>“Historically, the phrase [Rule of Law] was used with reference to a belief in the existence of law possessing higher authority – whether divine or natural – than  that of the law promulgated by human rulers which imposed limits on their power… </a:t>
            </a:r>
            <a:r>
              <a:rPr lang="en-AU" sz="2400" i="1" dirty="0" err="1">
                <a:solidFill>
                  <a:srgbClr val="FFFF00"/>
                </a:solidFill>
              </a:rPr>
              <a:t>Bracton</a:t>
            </a:r>
            <a:r>
              <a:rPr lang="en-AU" sz="2400" i="1" dirty="0">
                <a:solidFill>
                  <a:srgbClr val="FFFF00"/>
                </a:solidFill>
              </a:rPr>
              <a:t>, writing in the thirteenth century, adopted the theory generally held in the Middle Ages that ‘the King himself ought not be subject to man but subject to God and to the law, because the law makes him king’. The same view is also expressed in the Year of the Books of the fourteenth and fifteenth centuries. Such superior law governed kings as well as subjects and set limits to the prerogative. On that ground Fortescue, in the middle of the fifteenth century, based his argument that there could be no taxation without representation”.</a:t>
            </a:r>
          </a:p>
          <a:p>
            <a:pPr>
              <a:buNone/>
            </a:pPr>
            <a:r>
              <a:rPr lang="en-AU" sz="2400" dirty="0"/>
              <a:t>	</a:t>
            </a:r>
            <a:r>
              <a:rPr lang="en-AU" sz="2000" dirty="0"/>
              <a:t>O.H. Phillips  and P. Johnson, O. Hood Phillips’ </a:t>
            </a:r>
            <a:r>
              <a:rPr lang="en-AU" sz="2000" i="1" dirty="0"/>
              <a:t>Constitutional and Administrative Law</a:t>
            </a:r>
            <a:r>
              <a:rPr lang="en-AU" sz="2000" dirty="0"/>
              <a:t> (1987), 37. </a:t>
            </a:r>
          </a:p>
          <a:p>
            <a:pPr>
              <a:buNone/>
            </a:pPr>
            <a:endParaRPr lang="en-AU" dirty="0"/>
          </a:p>
        </p:txBody>
      </p:sp>
      <p:sp>
        <p:nvSpPr>
          <p:cNvPr id="3" name="Slide Number Placeholder 2"/>
          <p:cNvSpPr>
            <a:spLocks noGrp="1"/>
          </p:cNvSpPr>
          <p:nvPr>
            <p:ph type="sldNum" sz="quarter" idx="12"/>
          </p:nvPr>
        </p:nvSpPr>
        <p:spPr/>
        <p:txBody>
          <a:bodyPr/>
          <a:lstStyle/>
          <a:p>
            <a:pPr>
              <a:defRPr/>
            </a:pPr>
            <a:fld id="{F6B02725-6708-46E6-A537-FA01E0F167D0}" type="slidenum">
              <a:rPr lang="en-AU" smtClean="0"/>
              <a:pPr>
                <a:defRPr/>
              </a:pPr>
              <a:t>5</a:t>
            </a:fld>
            <a:endParaRPr lang="en-AU"/>
          </a:p>
        </p:txBody>
      </p:sp>
    </p:spTree>
    <p:extLst>
      <p:ext uri="{BB962C8B-B14F-4D97-AF65-F5344CB8AC3E}">
        <p14:creationId xmlns:p14="http://schemas.microsoft.com/office/powerpoint/2010/main" val="22923399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7F09C-91C1-4EC9-89F5-E6AC999BBC0E}"/>
              </a:ext>
            </a:extLst>
          </p:cNvPr>
          <p:cNvSpPr>
            <a:spLocks noGrp="1"/>
          </p:cNvSpPr>
          <p:nvPr>
            <p:ph idx="1"/>
          </p:nvPr>
        </p:nvSpPr>
        <p:spPr>
          <a:xfrm>
            <a:off x="838200" y="1362075"/>
            <a:ext cx="10515600" cy="4814888"/>
          </a:xfrm>
        </p:spPr>
        <p:txBody>
          <a:bodyPr/>
          <a:lstStyle/>
          <a:p>
            <a:r>
              <a:rPr lang="en-AU" dirty="0"/>
              <a:t>Who is the governor-general (governor) is really representing in our current system of government? </a:t>
            </a:r>
          </a:p>
          <a:p>
            <a:endParaRPr lang="en-AU" dirty="0"/>
          </a:p>
          <a:p>
            <a:r>
              <a:rPr lang="en-AU" dirty="0"/>
              <a:t>One wonders how “neutral” and “apolitical” a Head of State really is now that not only retired politicians but also a “Chief Health Officer” and a “Vaccine Commander” are appointed the governors of Queensland and Western Australia, respectively.</a:t>
            </a:r>
          </a:p>
        </p:txBody>
      </p:sp>
      <p:sp>
        <p:nvSpPr>
          <p:cNvPr id="4" name="Slide Number Placeholder 3">
            <a:extLst>
              <a:ext uri="{FF2B5EF4-FFF2-40B4-BE49-F238E27FC236}">
                <a16:creationId xmlns:a16="http://schemas.microsoft.com/office/drawing/2014/main" id="{B6526E0A-D5D2-486B-901C-F69B2EBB53D5}"/>
              </a:ext>
            </a:extLst>
          </p:cNvPr>
          <p:cNvSpPr>
            <a:spLocks noGrp="1"/>
          </p:cNvSpPr>
          <p:nvPr>
            <p:ph type="sldNum" sz="quarter" idx="12"/>
          </p:nvPr>
        </p:nvSpPr>
        <p:spPr/>
        <p:txBody>
          <a:bodyPr/>
          <a:lstStyle/>
          <a:p>
            <a:fld id="{69F93749-4621-40CF-B4AC-15EFB4C0FFE0}" type="slidenum">
              <a:rPr lang="en-AU" smtClean="0"/>
              <a:t>50</a:t>
            </a:fld>
            <a:endParaRPr lang="en-AU"/>
          </a:p>
        </p:txBody>
      </p:sp>
    </p:spTree>
    <p:extLst>
      <p:ext uri="{BB962C8B-B14F-4D97-AF65-F5344CB8AC3E}">
        <p14:creationId xmlns:p14="http://schemas.microsoft.com/office/powerpoint/2010/main" val="28177215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B83EFE-F69E-4D6A-95C6-8409DA9030F9}"/>
              </a:ext>
            </a:extLst>
          </p:cNvPr>
          <p:cNvSpPr>
            <a:spLocks noGrp="1"/>
          </p:cNvSpPr>
          <p:nvPr>
            <p:ph idx="1"/>
          </p:nvPr>
        </p:nvSpPr>
        <p:spPr>
          <a:xfrm>
            <a:off x="838200" y="1295400"/>
            <a:ext cx="10515600" cy="4881563"/>
          </a:xfrm>
        </p:spPr>
        <p:txBody>
          <a:bodyPr/>
          <a:lstStyle/>
          <a:p>
            <a:pPr marL="0" indent="0">
              <a:buNone/>
            </a:pPr>
            <a:endParaRPr lang="en-US" dirty="0"/>
          </a:p>
          <a:p>
            <a:pPr marL="0" indent="0">
              <a:buNone/>
            </a:pPr>
            <a:endParaRPr lang="en-US" dirty="0"/>
          </a:p>
          <a:p>
            <a:pPr marL="0" indent="0" algn="ctr">
              <a:buNone/>
            </a:pPr>
            <a:r>
              <a:rPr lang="en-US" sz="4800" dirty="0">
                <a:solidFill>
                  <a:srgbClr val="FFFF00"/>
                </a:solidFill>
              </a:rPr>
              <a:t>H</a:t>
            </a:r>
            <a:r>
              <a:rPr lang="en-AU" sz="4800" dirty="0">
                <a:solidFill>
                  <a:srgbClr val="FFFF00"/>
                </a:solidFill>
              </a:rPr>
              <a:t>ow Concentration of Powers Undermine The Rule of Law in Australia</a:t>
            </a:r>
          </a:p>
        </p:txBody>
      </p:sp>
      <p:sp>
        <p:nvSpPr>
          <p:cNvPr id="4" name="Slide Number Placeholder 3">
            <a:extLst>
              <a:ext uri="{FF2B5EF4-FFF2-40B4-BE49-F238E27FC236}">
                <a16:creationId xmlns:a16="http://schemas.microsoft.com/office/drawing/2014/main" id="{B7F0745F-E8E2-40AE-9032-E1A39A4BECDE}"/>
              </a:ext>
            </a:extLst>
          </p:cNvPr>
          <p:cNvSpPr>
            <a:spLocks noGrp="1"/>
          </p:cNvSpPr>
          <p:nvPr>
            <p:ph type="sldNum" sz="quarter" idx="12"/>
          </p:nvPr>
        </p:nvSpPr>
        <p:spPr/>
        <p:txBody>
          <a:bodyPr/>
          <a:lstStyle/>
          <a:p>
            <a:fld id="{69F93749-4621-40CF-B4AC-15EFB4C0FFE0}" type="slidenum">
              <a:rPr lang="en-AU" smtClean="0"/>
              <a:t>51</a:t>
            </a:fld>
            <a:endParaRPr lang="en-AU"/>
          </a:p>
        </p:txBody>
      </p:sp>
    </p:spTree>
    <p:extLst>
      <p:ext uri="{BB962C8B-B14F-4D97-AF65-F5344CB8AC3E}">
        <p14:creationId xmlns:p14="http://schemas.microsoft.com/office/powerpoint/2010/main" val="23651954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B4A31C-2D73-4953-A27B-B998C5D343E3}"/>
              </a:ext>
            </a:extLst>
          </p:cNvPr>
          <p:cNvSpPr>
            <a:spLocks noGrp="1"/>
          </p:cNvSpPr>
          <p:nvPr>
            <p:ph idx="1"/>
          </p:nvPr>
        </p:nvSpPr>
        <p:spPr/>
        <p:txBody>
          <a:bodyPr/>
          <a:lstStyle/>
          <a:p>
            <a:r>
              <a:rPr lang="en-US" dirty="0"/>
              <a:t>Under our parliamentary system of government, there is no proper separation of powers </a:t>
            </a:r>
          </a:p>
          <a:p>
            <a:endParaRPr lang="en-US" dirty="0"/>
          </a:p>
          <a:p>
            <a:r>
              <a:rPr lang="en-US" dirty="0"/>
              <a:t>The vast concentration of powers in the hand of a few facilitates the undermining of the Rule of Law. </a:t>
            </a:r>
            <a:endParaRPr lang="en-AU" dirty="0"/>
          </a:p>
        </p:txBody>
      </p:sp>
      <p:sp>
        <p:nvSpPr>
          <p:cNvPr id="4" name="Slide Number Placeholder 3">
            <a:extLst>
              <a:ext uri="{FF2B5EF4-FFF2-40B4-BE49-F238E27FC236}">
                <a16:creationId xmlns:a16="http://schemas.microsoft.com/office/drawing/2014/main" id="{D6DB070E-C343-49BD-AFB4-4F357BC6CA19}"/>
              </a:ext>
            </a:extLst>
          </p:cNvPr>
          <p:cNvSpPr>
            <a:spLocks noGrp="1"/>
          </p:cNvSpPr>
          <p:nvPr>
            <p:ph type="sldNum" sz="quarter" idx="12"/>
          </p:nvPr>
        </p:nvSpPr>
        <p:spPr/>
        <p:txBody>
          <a:bodyPr/>
          <a:lstStyle/>
          <a:p>
            <a:fld id="{69F93749-4621-40CF-B4AC-15EFB4C0FFE0}" type="slidenum">
              <a:rPr lang="en-AU" smtClean="0"/>
              <a:t>52</a:t>
            </a:fld>
            <a:endParaRPr lang="en-AU"/>
          </a:p>
        </p:txBody>
      </p:sp>
    </p:spTree>
    <p:extLst>
      <p:ext uri="{BB962C8B-B14F-4D97-AF65-F5344CB8AC3E}">
        <p14:creationId xmlns:p14="http://schemas.microsoft.com/office/powerpoint/2010/main" val="2725570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4353C6-490B-4198-815C-E274C489D47F}"/>
              </a:ext>
            </a:extLst>
          </p:cNvPr>
          <p:cNvSpPr>
            <a:spLocks noGrp="1"/>
          </p:cNvSpPr>
          <p:nvPr>
            <p:ph idx="1"/>
          </p:nvPr>
        </p:nvSpPr>
        <p:spPr>
          <a:xfrm>
            <a:off x="838199" y="1257300"/>
            <a:ext cx="10677526" cy="5029199"/>
          </a:xfrm>
        </p:spPr>
        <p:txBody>
          <a:bodyPr>
            <a:normAutofit/>
          </a:bodyPr>
          <a:lstStyle/>
          <a:p>
            <a:pPr marL="0" indent="0">
              <a:buNone/>
            </a:pPr>
            <a:r>
              <a:rPr lang="en-US" sz="4400" i="1" dirty="0"/>
              <a:t>“Under contemporary conditions of parliamentary government, there is a tendency for both executive and legislative power to be concentrated effectively in a very small group of senior ministers, dominated by the prime minister or premier”.</a:t>
            </a:r>
          </a:p>
          <a:p>
            <a:pPr marL="0" indent="0">
              <a:buNone/>
            </a:pPr>
            <a:r>
              <a:rPr lang="en-US" sz="3600" i="1" dirty="0">
                <a:solidFill>
                  <a:srgbClr val="FFFF00"/>
                </a:solidFill>
              </a:rPr>
              <a:t>- Prof. Nicholas </a:t>
            </a:r>
            <a:r>
              <a:rPr lang="en-US" sz="3600" i="1" dirty="0" err="1">
                <a:solidFill>
                  <a:srgbClr val="FFFF00"/>
                </a:solidFill>
              </a:rPr>
              <a:t>Aroney</a:t>
            </a:r>
            <a:r>
              <a:rPr lang="en-US" sz="3600" i="1" dirty="0">
                <a:solidFill>
                  <a:srgbClr val="FFFF00"/>
                </a:solidFill>
              </a:rPr>
              <a:t> (University of Queensland)  </a:t>
            </a:r>
          </a:p>
          <a:p>
            <a:pPr marL="0" indent="0">
              <a:buNone/>
            </a:pPr>
            <a:endParaRPr lang="en-AU" sz="3600" i="1" dirty="0"/>
          </a:p>
        </p:txBody>
      </p:sp>
      <p:sp>
        <p:nvSpPr>
          <p:cNvPr id="4" name="Slide Number Placeholder 3">
            <a:extLst>
              <a:ext uri="{FF2B5EF4-FFF2-40B4-BE49-F238E27FC236}">
                <a16:creationId xmlns:a16="http://schemas.microsoft.com/office/drawing/2014/main" id="{4F2D68CA-6DEB-4771-B5C5-61B60C0E18B4}"/>
              </a:ext>
            </a:extLst>
          </p:cNvPr>
          <p:cNvSpPr>
            <a:spLocks noGrp="1"/>
          </p:cNvSpPr>
          <p:nvPr>
            <p:ph type="sldNum" sz="quarter" idx="12"/>
          </p:nvPr>
        </p:nvSpPr>
        <p:spPr/>
        <p:txBody>
          <a:bodyPr/>
          <a:lstStyle/>
          <a:p>
            <a:fld id="{69F93749-4621-40CF-B4AC-15EFB4C0FFE0}" type="slidenum">
              <a:rPr lang="en-AU" smtClean="0"/>
              <a:t>53</a:t>
            </a:fld>
            <a:endParaRPr lang="en-AU"/>
          </a:p>
        </p:txBody>
      </p:sp>
    </p:spTree>
    <p:extLst>
      <p:ext uri="{BB962C8B-B14F-4D97-AF65-F5344CB8AC3E}">
        <p14:creationId xmlns:p14="http://schemas.microsoft.com/office/powerpoint/2010/main" val="39627334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E3C31C-1908-4D6D-944C-03703A584162}"/>
              </a:ext>
            </a:extLst>
          </p:cNvPr>
          <p:cNvSpPr>
            <a:spLocks noGrp="1"/>
          </p:cNvSpPr>
          <p:nvPr>
            <p:ph idx="1"/>
          </p:nvPr>
        </p:nvSpPr>
        <p:spPr>
          <a:xfrm>
            <a:off x="838200" y="1571625"/>
            <a:ext cx="10515600" cy="3829050"/>
          </a:xfrm>
        </p:spPr>
        <p:txBody>
          <a:bodyPr>
            <a:normAutofit fontScale="92500"/>
          </a:bodyPr>
          <a:lstStyle/>
          <a:p>
            <a:r>
              <a:rPr lang="en-US" sz="4400" dirty="0"/>
              <a:t>To make it worse, the courts have chosen to not draw the line in the sand against excessive delegation of legislative power to the executive despite parliamentary democracies relying heavily on judicial oversight of executive action. </a:t>
            </a:r>
          </a:p>
          <a:p>
            <a:pPr marL="0" indent="0">
              <a:buNone/>
            </a:pPr>
            <a:r>
              <a:rPr lang="en-US" sz="4400" dirty="0"/>
              <a:t> </a:t>
            </a:r>
            <a:endParaRPr lang="en-AU" sz="4400" dirty="0"/>
          </a:p>
        </p:txBody>
      </p:sp>
      <p:sp>
        <p:nvSpPr>
          <p:cNvPr id="4" name="Slide Number Placeholder 3">
            <a:extLst>
              <a:ext uri="{FF2B5EF4-FFF2-40B4-BE49-F238E27FC236}">
                <a16:creationId xmlns:a16="http://schemas.microsoft.com/office/drawing/2014/main" id="{9182EC83-CEF7-4FD1-B47F-A1B337130E2D}"/>
              </a:ext>
            </a:extLst>
          </p:cNvPr>
          <p:cNvSpPr>
            <a:spLocks noGrp="1"/>
          </p:cNvSpPr>
          <p:nvPr>
            <p:ph type="sldNum" sz="quarter" idx="12"/>
          </p:nvPr>
        </p:nvSpPr>
        <p:spPr/>
        <p:txBody>
          <a:bodyPr/>
          <a:lstStyle/>
          <a:p>
            <a:fld id="{69F93749-4621-40CF-B4AC-15EFB4C0FFE0}" type="slidenum">
              <a:rPr lang="en-AU" smtClean="0"/>
              <a:t>54</a:t>
            </a:fld>
            <a:endParaRPr lang="en-AU"/>
          </a:p>
        </p:txBody>
      </p:sp>
    </p:spTree>
    <p:extLst>
      <p:ext uri="{BB962C8B-B14F-4D97-AF65-F5344CB8AC3E}">
        <p14:creationId xmlns:p14="http://schemas.microsoft.com/office/powerpoint/2010/main" val="2899591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9A40F5-E4B8-4F05-99A2-F384FA6A5BDD}"/>
              </a:ext>
            </a:extLst>
          </p:cNvPr>
          <p:cNvSpPr>
            <a:spLocks noGrp="1"/>
          </p:cNvSpPr>
          <p:nvPr>
            <p:ph idx="1"/>
          </p:nvPr>
        </p:nvSpPr>
        <p:spPr>
          <a:xfrm>
            <a:off x="838200" y="1333500"/>
            <a:ext cx="10515600" cy="4843463"/>
          </a:xfrm>
        </p:spPr>
        <p:txBody>
          <a:bodyPr>
            <a:normAutofit/>
          </a:bodyPr>
          <a:lstStyle/>
          <a:p>
            <a:pPr marL="0" indent="0">
              <a:buNone/>
            </a:pPr>
            <a:r>
              <a:rPr lang="en-US" sz="4800" i="1" dirty="0">
                <a:solidFill>
                  <a:srgbClr val="FFFF00"/>
                </a:solidFill>
              </a:rPr>
              <a:t>“The High Court, despite having full judicial power, has declined to impose on Parliament any significant constraint on its competence to delegate its legislative power to the executive”.</a:t>
            </a:r>
          </a:p>
          <a:p>
            <a:pPr marL="0" indent="0">
              <a:buNone/>
            </a:pPr>
            <a:r>
              <a:rPr lang="en-US" sz="3200" i="1" dirty="0"/>
              <a:t>- </a:t>
            </a:r>
            <a:r>
              <a:rPr lang="en-US" sz="3200" dirty="0"/>
              <a:t>Emeritus Professor Suri </a:t>
            </a:r>
            <a:r>
              <a:rPr lang="en-US" sz="3200" dirty="0" err="1"/>
              <a:t>Ratnapala</a:t>
            </a:r>
            <a:r>
              <a:rPr lang="en-US" sz="3200" i="1" dirty="0"/>
              <a:t> </a:t>
            </a:r>
            <a:endParaRPr lang="en-AU" sz="3200" i="1" dirty="0"/>
          </a:p>
        </p:txBody>
      </p:sp>
      <p:sp>
        <p:nvSpPr>
          <p:cNvPr id="4" name="Slide Number Placeholder 3">
            <a:extLst>
              <a:ext uri="{FF2B5EF4-FFF2-40B4-BE49-F238E27FC236}">
                <a16:creationId xmlns:a16="http://schemas.microsoft.com/office/drawing/2014/main" id="{7BA36F7A-B757-460D-9529-CDAA209773AB}"/>
              </a:ext>
            </a:extLst>
          </p:cNvPr>
          <p:cNvSpPr>
            <a:spLocks noGrp="1"/>
          </p:cNvSpPr>
          <p:nvPr>
            <p:ph type="sldNum" sz="quarter" idx="12"/>
          </p:nvPr>
        </p:nvSpPr>
        <p:spPr/>
        <p:txBody>
          <a:bodyPr/>
          <a:lstStyle/>
          <a:p>
            <a:fld id="{69F93749-4621-40CF-B4AC-15EFB4C0FFE0}" type="slidenum">
              <a:rPr lang="en-AU" smtClean="0"/>
              <a:t>55</a:t>
            </a:fld>
            <a:endParaRPr lang="en-AU"/>
          </a:p>
        </p:txBody>
      </p:sp>
    </p:spTree>
    <p:extLst>
      <p:ext uri="{BB962C8B-B14F-4D97-AF65-F5344CB8AC3E}">
        <p14:creationId xmlns:p14="http://schemas.microsoft.com/office/powerpoint/2010/main" val="32909901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FAEEA3-8259-4035-A4E7-1F4CE3897CDC}"/>
              </a:ext>
            </a:extLst>
          </p:cNvPr>
          <p:cNvSpPr>
            <a:spLocks noGrp="1"/>
          </p:cNvSpPr>
          <p:nvPr>
            <p:ph idx="1"/>
          </p:nvPr>
        </p:nvSpPr>
        <p:spPr>
          <a:xfrm>
            <a:off x="838200" y="1209676"/>
            <a:ext cx="10515600" cy="4967288"/>
          </a:xfrm>
        </p:spPr>
        <p:txBody>
          <a:bodyPr/>
          <a:lstStyle/>
          <a:p>
            <a:pPr marL="0" indent="0">
              <a:buNone/>
            </a:pPr>
            <a:r>
              <a:rPr lang="en-US" sz="3600" dirty="0">
                <a:solidFill>
                  <a:srgbClr val="FFFF00"/>
                </a:solidFill>
              </a:rPr>
              <a:t>“There is no constitutional impediment to the exercise by one branch of government of the powers of another. No statute can be held invalid because it confers powers of one kind on an instrumentality of another kind … The executive and the legislature are closely connected.”</a:t>
            </a:r>
          </a:p>
          <a:p>
            <a:pPr marL="0" indent="0">
              <a:buNone/>
            </a:pPr>
            <a:r>
              <a:rPr lang="en-US" dirty="0"/>
              <a:t>- Sir Harry Gibbs (former Chief Justice of the High Court) </a:t>
            </a:r>
            <a:endParaRPr lang="en-AU" dirty="0"/>
          </a:p>
        </p:txBody>
      </p:sp>
      <p:sp>
        <p:nvSpPr>
          <p:cNvPr id="4" name="Slide Number Placeholder 3">
            <a:extLst>
              <a:ext uri="{FF2B5EF4-FFF2-40B4-BE49-F238E27FC236}">
                <a16:creationId xmlns:a16="http://schemas.microsoft.com/office/drawing/2014/main" id="{7A869CCC-A020-4D49-AD58-35A9465FF02B}"/>
              </a:ext>
            </a:extLst>
          </p:cNvPr>
          <p:cNvSpPr>
            <a:spLocks noGrp="1"/>
          </p:cNvSpPr>
          <p:nvPr>
            <p:ph type="sldNum" sz="quarter" idx="12"/>
          </p:nvPr>
        </p:nvSpPr>
        <p:spPr/>
        <p:txBody>
          <a:bodyPr/>
          <a:lstStyle/>
          <a:p>
            <a:fld id="{69F93749-4621-40CF-B4AC-15EFB4C0FFE0}" type="slidenum">
              <a:rPr lang="en-AU" smtClean="0"/>
              <a:t>56</a:t>
            </a:fld>
            <a:endParaRPr lang="en-AU"/>
          </a:p>
        </p:txBody>
      </p:sp>
    </p:spTree>
    <p:extLst>
      <p:ext uri="{BB962C8B-B14F-4D97-AF65-F5344CB8AC3E}">
        <p14:creationId xmlns:p14="http://schemas.microsoft.com/office/powerpoint/2010/main" val="2937738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F1585-FCDA-4766-A097-54410B41F652}"/>
              </a:ext>
            </a:extLst>
          </p:cNvPr>
          <p:cNvSpPr>
            <a:spLocks noGrp="1"/>
          </p:cNvSpPr>
          <p:nvPr>
            <p:ph idx="1"/>
          </p:nvPr>
        </p:nvSpPr>
        <p:spPr>
          <a:xfrm>
            <a:off x="838200" y="1076325"/>
            <a:ext cx="10515600" cy="5100638"/>
          </a:xfrm>
        </p:spPr>
        <p:txBody>
          <a:bodyPr/>
          <a:lstStyle/>
          <a:p>
            <a:r>
              <a:rPr lang="en-US" sz="3600" dirty="0"/>
              <a:t>This means that any Parliament in </a:t>
            </a:r>
            <a:r>
              <a:rPr lang="en-US" sz="3600" dirty="0" err="1"/>
              <a:t>Austraila</a:t>
            </a:r>
            <a:r>
              <a:rPr lang="en-US" sz="3600" dirty="0"/>
              <a:t> may repose in the executive a function that is essentially legislative in nature. </a:t>
            </a:r>
          </a:p>
          <a:p>
            <a:endParaRPr lang="en-US" dirty="0"/>
          </a:p>
          <a:p>
            <a:pPr marL="0" indent="0">
              <a:buNone/>
            </a:pPr>
            <a:r>
              <a:rPr lang="en-US" sz="4000" i="1" dirty="0">
                <a:solidFill>
                  <a:srgbClr val="FFFF00"/>
                </a:solidFill>
              </a:rPr>
              <a:t>“It is indeed difficult to reconcile these decisions with an acceptance of the principle of separation of powers”.  </a:t>
            </a:r>
          </a:p>
          <a:p>
            <a:pPr marL="0" indent="0">
              <a:buNone/>
            </a:pPr>
            <a:r>
              <a:rPr lang="en-US" dirty="0"/>
              <a:t>- Sir Harry Gibbs </a:t>
            </a:r>
          </a:p>
        </p:txBody>
      </p:sp>
      <p:sp>
        <p:nvSpPr>
          <p:cNvPr id="4" name="Slide Number Placeholder 3">
            <a:extLst>
              <a:ext uri="{FF2B5EF4-FFF2-40B4-BE49-F238E27FC236}">
                <a16:creationId xmlns:a16="http://schemas.microsoft.com/office/drawing/2014/main" id="{CCFFA5E0-562D-4872-A966-8A91DFD3A987}"/>
              </a:ext>
            </a:extLst>
          </p:cNvPr>
          <p:cNvSpPr>
            <a:spLocks noGrp="1"/>
          </p:cNvSpPr>
          <p:nvPr>
            <p:ph type="sldNum" sz="quarter" idx="12"/>
          </p:nvPr>
        </p:nvSpPr>
        <p:spPr/>
        <p:txBody>
          <a:bodyPr/>
          <a:lstStyle/>
          <a:p>
            <a:fld id="{69F93749-4621-40CF-B4AC-15EFB4C0FFE0}" type="slidenum">
              <a:rPr lang="en-AU" smtClean="0"/>
              <a:t>57</a:t>
            </a:fld>
            <a:endParaRPr lang="en-AU"/>
          </a:p>
        </p:txBody>
      </p:sp>
    </p:spTree>
    <p:extLst>
      <p:ext uri="{BB962C8B-B14F-4D97-AF65-F5344CB8AC3E}">
        <p14:creationId xmlns:p14="http://schemas.microsoft.com/office/powerpoint/2010/main" val="3344712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10C2B2-2BC7-45B0-AC61-15915BA9D7F7}"/>
              </a:ext>
            </a:extLst>
          </p:cNvPr>
          <p:cNvSpPr>
            <a:spLocks noGrp="1"/>
          </p:cNvSpPr>
          <p:nvPr>
            <p:ph idx="1"/>
          </p:nvPr>
        </p:nvSpPr>
        <p:spPr>
          <a:xfrm>
            <a:off x="838200" y="895350"/>
            <a:ext cx="10515600" cy="5281614"/>
          </a:xfrm>
        </p:spPr>
        <p:txBody>
          <a:bodyPr>
            <a:normAutofit lnSpcReduction="10000"/>
          </a:bodyPr>
          <a:lstStyle/>
          <a:p>
            <a:r>
              <a:rPr lang="en-US" sz="3200" dirty="0"/>
              <a:t>There is no real separation of powers in Australia. In fact, even judges are not entirely independent since they are ultimately appointed by the government of the day </a:t>
            </a:r>
          </a:p>
          <a:p>
            <a:endParaRPr lang="en-US" sz="2400" dirty="0"/>
          </a:p>
          <a:p>
            <a:r>
              <a:rPr lang="en-US" sz="3200" dirty="0"/>
              <a:t>The negative consequence of such concentration of powers is demonstrated by the lack of proper judicial scrutiny of executive orders that violate the most basic principles of the Rule of Law.</a:t>
            </a:r>
          </a:p>
          <a:p>
            <a:endParaRPr lang="en-US" sz="3200" dirty="0"/>
          </a:p>
          <a:p>
            <a:r>
              <a:rPr lang="en-US" sz="3200" dirty="0"/>
              <a:t>It is no wonder, therefore, why so many fundamental rights can be so easily ignored and violated.  </a:t>
            </a:r>
          </a:p>
        </p:txBody>
      </p:sp>
      <p:sp>
        <p:nvSpPr>
          <p:cNvPr id="4" name="Slide Number Placeholder 3">
            <a:extLst>
              <a:ext uri="{FF2B5EF4-FFF2-40B4-BE49-F238E27FC236}">
                <a16:creationId xmlns:a16="http://schemas.microsoft.com/office/drawing/2014/main" id="{B537471D-2A3D-42A5-8856-0E9033B783CA}"/>
              </a:ext>
            </a:extLst>
          </p:cNvPr>
          <p:cNvSpPr>
            <a:spLocks noGrp="1"/>
          </p:cNvSpPr>
          <p:nvPr>
            <p:ph type="sldNum" sz="quarter" idx="12"/>
          </p:nvPr>
        </p:nvSpPr>
        <p:spPr/>
        <p:txBody>
          <a:bodyPr/>
          <a:lstStyle/>
          <a:p>
            <a:fld id="{69F93749-4621-40CF-B4AC-15EFB4C0FFE0}" type="slidenum">
              <a:rPr lang="en-AU" smtClean="0"/>
              <a:t>58</a:t>
            </a:fld>
            <a:endParaRPr lang="en-AU"/>
          </a:p>
        </p:txBody>
      </p:sp>
    </p:spTree>
    <p:extLst>
      <p:ext uri="{BB962C8B-B14F-4D97-AF65-F5344CB8AC3E}">
        <p14:creationId xmlns:p14="http://schemas.microsoft.com/office/powerpoint/2010/main" val="1266448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AFED73-0612-44C7-A8BD-748E7EC1D99F}"/>
              </a:ext>
            </a:extLst>
          </p:cNvPr>
          <p:cNvSpPr>
            <a:spLocks noGrp="1"/>
          </p:cNvSpPr>
          <p:nvPr>
            <p:ph idx="1"/>
          </p:nvPr>
        </p:nvSpPr>
        <p:spPr>
          <a:xfrm>
            <a:off x="838200" y="1123950"/>
            <a:ext cx="10515600" cy="5232399"/>
          </a:xfrm>
        </p:spPr>
        <p:txBody>
          <a:bodyPr>
            <a:noAutofit/>
          </a:bodyPr>
          <a:lstStyle/>
          <a:p>
            <a:r>
              <a:rPr lang="en-US" sz="3200" dirty="0"/>
              <a:t>Over the last three years the Australian governments have exercise coercive powers over its citizens on a scale never previously attempted.</a:t>
            </a:r>
          </a:p>
          <a:p>
            <a:pPr marL="0" indent="0">
              <a:buNone/>
            </a:pPr>
            <a:endParaRPr lang="en-US" sz="1000" dirty="0"/>
          </a:p>
          <a:p>
            <a:r>
              <a:rPr lang="en-US" sz="3200" dirty="0"/>
              <a:t>For months they forced mandatory vaccination and placed everyone under house arrest, qualified only by a limited number of things approved by the authorities. </a:t>
            </a:r>
          </a:p>
          <a:p>
            <a:endParaRPr lang="en-US" sz="1000" dirty="0"/>
          </a:p>
          <a:p>
            <a:r>
              <a:rPr lang="en-US" sz="3200" dirty="0"/>
              <a:t>Unfortunately, such disdain for the Rule of Law does not come as a surprise for those who knows how the doctrine of parliamentary sovereignty operates. </a:t>
            </a:r>
            <a:endParaRPr lang="en-AU" sz="3200" dirty="0"/>
          </a:p>
        </p:txBody>
      </p:sp>
      <p:sp>
        <p:nvSpPr>
          <p:cNvPr id="4" name="Slide Number Placeholder 3">
            <a:extLst>
              <a:ext uri="{FF2B5EF4-FFF2-40B4-BE49-F238E27FC236}">
                <a16:creationId xmlns:a16="http://schemas.microsoft.com/office/drawing/2014/main" id="{8D7D5937-2434-4C8C-B81B-566BC85D8F1F}"/>
              </a:ext>
            </a:extLst>
          </p:cNvPr>
          <p:cNvSpPr>
            <a:spLocks noGrp="1"/>
          </p:cNvSpPr>
          <p:nvPr>
            <p:ph type="sldNum" sz="quarter" idx="12"/>
          </p:nvPr>
        </p:nvSpPr>
        <p:spPr/>
        <p:txBody>
          <a:bodyPr/>
          <a:lstStyle/>
          <a:p>
            <a:fld id="{69F93749-4621-40CF-B4AC-15EFB4C0FFE0}" type="slidenum">
              <a:rPr lang="en-AU" smtClean="0"/>
              <a:t>59</a:t>
            </a:fld>
            <a:endParaRPr lang="en-AU"/>
          </a:p>
        </p:txBody>
      </p:sp>
    </p:spTree>
    <p:extLst>
      <p:ext uri="{BB962C8B-B14F-4D97-AF65-F5344CB8AC3E}">
        <p14:creationId xmlns:p14="http://schemas.microsoft.com/office/powerpoint/2010/main" val="226671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704851"/>
            <a:ext cx="8229600" cy="938213"/>
          </a:xfrm>
        </p:spPr>
        <p:txBody>
          <a:bodyPr/>
          <a:lstStyle/>
          <a:p>
            <a:r>
              <a:rPr lang="en-AU" dirty="0">
                <a:solidFill>
                  <a:srgbClr val="FFFF00"/>
                </a:solidFill>
              </a:rPr>
              <a:t>Henry de </a:t>
            </a:r>
            <a:r>
              <a:rPr lang="en-AU" dirty="0" err="1">
                <a:solidFill>
                  <a:srgbClr val="FFFF00"/>
                </a:solidFill>
              </a:rPr>
              <a:t>Bracton</a:t>
            </a:r>
            <a:r>
              <a:rPr lang="en-AU" dirty="0">
                <a:solidFill>
                  <a:srgbClr val="FFFF00"/>
                </a:solidFill>
              </a:rPr>
              <a:t> (c.1210 – 1268)</a:t>
            </a:r>
          </a:p>
        </p:txBody>
      </p:sp>
      <p:sp>
        <p:nvSpPr>
          <p:cNvPr id="11267" name="Content Placeholder 2"/>
          <p:cNvSpPr>
            <a:spLocks noGrp="1"/>
          </p:cNvSpPr>
          <p:nvPr>
            <p:ph idx="1"/>
          </p:nvPr>
        </p:nvSpPr>
        <p:spPr>
          <a:xfrm>
            <a:off x="1981200" y="1935163"/>
            <a:ext cx="4114800" cy="4565650"/>
          </a:xfrm>
        </p:spPr>
        <p:txBody>
          <a:bodyPr>
            <a:normAutofit lnSpcReduction="10000"/>
          </a:bodyPr>
          <a:lstStyle/>
          <a:p>
            <a:r>
              <a:rPr lang="en-AU" dirty="0"/>
              <a:t>Justice of the King’s Bench </a:t>
            </a:r>
          </a:p>
          <a:p>
            <a:endParaRPr lang="en-AU" sz="1100" dirty="0"/>
          </a:p>
          <a:p>
            <a:r>
              <a:rPr lang="en-AU" dirty="0"/>
              <a:t>His </a:t>
            </a:r>
            <a:r>
              <a:rPr lang="en-AU" i="1" dirty="0">
                <a:solidFill>
                  <a:srgbClr val="FFFF00"/>
                </a:solidFill>
              </a:rPr>
              <a:t>De Legibus et Consuetudinibus Angliae</a:t>
            </a:r>
            <a:r>
              <a:rPr lang="en-AU" dirty="0"/>
              <a:t>, is the first systematic treatment of the English common law</a:t>
            </a:r>
          </a:p>
          <a:p>
            <a:endParaRPr lang="en-AU" sz="1100" dirty="0"/>
          </a:p>
          <a:p>
            <a:r>
              <a:rPr lang="en-AU" dirty="0"/>
              <a:t>The treatise earned him the title as </a:t>
            </a:r>
            <a:r>
              <a:rPr lang="en-AU" dirty="0">
                <a:solidFill>
                  <a:srgbClr val="FFFF00"/>
                </a:solidFill>
              </a:rPr>
              <a:t>“Father of the Common Law”</a:t>
            </a:r>
          </a:p>
          <a:p>
            <a:endParaRPr lang="en-AU" dirty="0"/>
          </a:p>
        </p:txBody>
      </p:sp>
      <p:sp>
        <p:nvSpPr>
          <p:cNvPr id="6" name="Slide Number Placeholder 5"/>
          <p:cNvSpPr>
            <a:spLocks noGrp="1"/>
          </p:cNvSpPr>
          <p:nvPr>
            <p:ph type="sldNum" sz="quarter" idx="12"/>
          </p:nvPr>
        </p:nvSpPr>
        <p:spPr/>
        <p:txBody>
          <a:bodyPr/>
          <a:lstStyle/>
          <a:p>
            <a:pPr>
              <a:defRPr/>
            </a:pPr>
            <a:fld id="{F6B02725-6708-46E6-A537-FA01E0F167D0}" type="slidenum">
              <a:rPr lang="en-AU" smtClean="0"/>
              <a:pPr>
                <a:defRPr/>
              </a:pPr>
              <a:t>6</a:t>
            </a:fld>
            <a:endParaRPr lang="en-AU"/>
          </a:p>
        </p:txBody>
      </p:sp>
      <p:pic>
        <p:nvPicPr>
          <p:cNvPr id="11268" name="Picture 4"/>
          <p:cNvPicPr>
            <a:picLocks noChangeAspect="1" noChangeArrowheads="1"/>
          </p:cNvPicPr>
          <p:nvPr/>
        </p:nvPicPr>
        <p:blipFill>
          <a:blip r:embed="rId2" cstate="print"/>
          <a:srcRect/>
          <a:stretch>
            <a:fillRect/>
          </a:stretch>
        </p:blipFill>
        <p:spPr bwMode="auto">
          <a:xfrm>
            <a:off x="6381750" y="2000250"/>
            <a:ext cx="3143250" cy="4000500"/>
          </a:xfrm>
          <a:prstGeom prst="rect">
            <a:avLst/>
          </a:prstGeom>
          <a:noFill/>
          <a:ln w="9525">
            <a:noFill/>
            <a:miter lim="800000"/>
            <a:headEnd/>
            <a:tailEnd/>
          </a:ln>
        </p:spPr>
      </p:pic>
      <p:sp>
        <p:nvSpPr>
          <p:cNvPr id="11269" name="TextBox 6"/>
          <p:cNvSpPr txBox="1">
            <a:spLocks noChangeArrowheads="1"/>
          </p:cNvSpPr>
          <p:nvPr/>
        </p:nvSpPr>
        <p:spPr bwMode="auto">
          <a:xfrm>
            <a:off x="6310314" y="6072189"/>
            <a:ext cx="3286125" cy="523875"/>
          </a:xfrm>
          <a:prstGeom prst="rect">
            <a:avLst/>
          </a:prstGeom>
          <a:noFill/>
          <a:ln w="9525">
            <a:noFill/>
            <a:miter lim="800000"/>
            <a:headEnd/>
            <a:tailEnd/>
          </a:ln>
        </p:spPr>
        <p:txBody>
          <a:bodyPr>
            <a:spAutoFit/>
          </a:bodyPr>
          <a:lstStyle/>
          <a:p>
            <a:pPr algn="ctr"/>
            <a:r>
              <a:rPr lang="en-AU" sz="1400"/>
              <a:t>Bracton's </a:t>
            </a:r>
            <a:r>
              <a:rPr lang="en-AU" sz="1400" i="1"/>
              <a:t>De legibus et consuetudinibus Angliae</a:t>
            </a:r>
            <a:r>
              <a:rPr lang="en-AU" sz="1400"/>
              <a:t> (1300)</a:t>
            </a:r>
          </a:p>
        </p:txBody>
      </p:sp>
    </p:spTree>
    <p:extLst>
      <p:ext uri="{BB962C8B-B14F-4D97-AF65-F5344CB8AC3E}">
        <p14:creationId xmlns:p14="http://schemas.microsoft.com/office/powerpoint/2010/main" val="10916202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7A47-937E-4256-8C22-D15672BA365E}"/>
              </a:ext>
            </a:extLst>
          </p:cNvPr>
          <p:cNvSpPr>
            <a:spLocks noGrp="1"/>
          </p:cNvSpPr>
          <p:nvPr>
            <p:ph type="title"/>
          </p:nvPr>
        </p:nvSpPr>
        <p:spPr/>
        <p:txBody>
          <a:bodyPr/>
          <a:lstStyle/>
          <a:p>
            <a:pPr algn="ctr"/>
            <a:r>
              <a:rPr lang="en-US" dirty="0"/>
              <a:t>Parliament Sovereignty </a:t>
            </a:r>
            <a:endParaRPr lang="en-AU" dirty="0"/>
          </a:p>
        </p:txBody>
      </p:sp>
      <p:sp>
        <p:nvSpPr>
          <p:cNvPr id="3" name="Content Placeholder 2">
            <a:extLst>
              <a:ext uri="{FF2B5EF4-FFF2-40B4-BE49-F238E27FC236}">
                <a16:creationId xmlns:a16="http://schemas.microsoft.com/office/drawing/2014/main" id="{1F466463-D3A2-443B-96FE-88141B6B330A}"/>
              </a:ext>
            </a:extLst>
          </p:cNvPr>
          <p:cNvSpPr>
            <a:spLocks noGrp="1"/>
          </p:cNvSpPr>
          <p:nvPr>
            <p:ph idx="1"/>
          </p:nvPr>
        </p:nvSpPr>
        <p:spPr/>
        <p:txBody>
          <a:bodyPr/>
          <a:lstStyle/>
          <a:p>
            <a:pPr marL="0" indent="0">
              <a:buNone/>
            </a:pPr>
            <a:r>
              <a:rPr lang="en-US" sz="3600" i="1" dirty="0">
                <a:solidFill>
                  <a:srgbClr val="FFFF00"/>
                </a:solidFill>
              </a:rPr>
              <a:t>“</a:t>
            </a:r>
            <a:r>
              <a:rPr lang="en-AU" sz="3600" i="1" dirty="0">
                <a:solidFill>
                  <a:srgbClr val="FFFF00"/>
                </a:solidFill>
              </a:rPr>
              <a:t>Parliament is competent to make any law on any matter of its choosing and no court many question the validity of any Act that it passes”.</a:t>
            </a:r>
          </a:p>
          <a:p>
            <a:pPr>
              <a:buFontTx/>
              <a:buChar char="-"/>
            </a:pPr>
            <a:r>
              <a:rPr lang="en-AU" dirty="0"/>
              <a:t>UK Government (Cm 3782, 1997) para. 2.13 </a:t>
            </a:r>
          </a:p>
          <a:p>
            <a:pPr>
              <a:buFontTx/>
              <a:buChar char="-"/>
            </a:pPr>
            <a:endParaRPr lang="en-US" dirty="0"/>
          </a:p>
          <a:p>
            <a:pPr>
              <a:buFont typeface="Wingdings" panose="05000000000000000000" pitchFamily="2" charset="2"/>
              <a:buChar char="ü"/>
            </a:pPr>
            <a:r>
              <a:rPr lang="en-US" dirty="0"/>
              <a:t> In other words, no right is deemed strictly fundamental because of the supposed “sovereignty of Parliament”. </a:t>
            </a:r>
            <a:endParaRPr lang="en-AU" dirty="0"/>
          </a:p>
        </p:txBody>
      </p:sp>
      <p:sp>
        <p:nvSpPr>
          <p:cNvPr id="4" name="Slide Number Placeholder 3">
            <a:extLst>
              <a:ext uri="{FF2B5EF4-FFF2-40B4-BE49-F238E27FC236}">
                <a16:creationId xmlns:a16="http://schemas.microsoft.com/office/drawing/2014/main" id="{60B6D09B-04E8-4FB4-A55F-7C471AD908E8}"/>
              </a:ext>
            </a:extLst>
          </p:cNvPr>
          <p:cNvSpPr>
            <a:spLocks noGrp="1"/>
          </p:cNvSpPr>
          <p:nvPr>
            <p:ph type="sldNum" sz="quarter" idx="12"/>
          </p:nvPr>
        </p:nvSpPr>
        <p:spPr/>
        <p:txBody>
          <a:bodyPr/>
          <a:lstStyle/>
          <a:p>
            <a:fld id="{69F93749-4621-40CF-B4AC-15EFB4C0FFE0}" type="slidenum">
              <a:rPr lang="en-AU" smtClean="0"/>
              <a:t>60</a:t>
            </a:fld>
            <a:endParaRPr lang="en-AU"/>
          </a:p>
        </p:txBody>
      </p:sp>
    </p:spTree>
    <p:extLst>
      <p:ext uri="{BB962C8B-B14F-4D97-AF65-F5344CB8AC3E}">
        <p14:creationId xmlns:p14="http://schemas.microsoft.com/office/powerpoint/2010/main" val="34671049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5D8D4-B77B-4D63-A167-B546F2871BA3}"/>
              </a:ext>
            </a:extLst>
          </p:cNvPr>
          <p:cNvSpPr>
            <a:spLocks noGrp="1"/>
          </p:cNvSpPr>
          <p:nvPr>
            <p:ph idx="1"/>
          </p:nvPr>
        </p:nvSpPr>
        <p:spPr>
          <a:xfrm>
            <a:off x="838200" y="1628775"/>
            <a:ext cx="10515600" cy="4548188"/>
          </a:xfrm>
        </p:spPr>
        <p:txBody>
          <a:bodyPr>
            <a:normAutofit/>
          </a:bodyPr>
          <a:lstStyle/>
          <a:p>
            <a:pPr marL="0" indent="0">
              <a:buNone/>
            </a:pPr>
            <a:r>
              <a:rPr lang="en-US" sz="4000" i="1" dirty="0">
                <a:solidFill>
                  <a:srgbClr val="FFFF00"/>
                </a:solidFill>
              </a:rPr>
              <a:t>“There are under the constitution of the United Kingdom no rights strictly fundamental, in the sense of entrenched (basic, inalienable), because of the supremacy of Parliament”.</a:t>
            </a:r>
          </a:p>
          <a:p>
            <a:pPr marL="0" indent="0">
              <a:buNone/>
            </a:pPr>
            <a:r>
              <a:rPr lang="en-US" i="1" dirty="0"/>
              <a:t>- </a:t>
            </a:r>
            <a:r>
              <a:rPr lang="en-US" dirty="0"/>
              <a:t>Sir Owen Hood Phillips KC (Emeritus Professor of Jurisprudence)</a:t>
            </a:r>
            <a:endParaRPr lang="en-US" i="1" dirty="0"/>
          </a:p>
          <a:p>
            <a:pPr marL="0" indent="0">
              <a:buNone/>
            </a:pPr>
            <a:endParaRPr lang="en-AU" sz="3600" i="1" dirty="0">
              <a:solidFill>
                <a:srgbClr val="FFFF00"/>
              </a:solidFill>
            </a:endParaRPr>
          </a:p>
        </p:txBody>
      </p:sp>
      <p:sp>
        <p:nvSpPr>
          <p:cNvPr id="4" name="Slide Number Placeholder 3">
            <a:extLst>
              <a:ext uri="{FF2B5EF4-FFF2-40B4-BE49-F238E27FC236}">
                <a16:creationId xmlns:a16="http://schemas.microsoft.com/office/drawing/2014/main" id="{134CCDA0-99DE-4CD8-AD0B-7A38433075B9}"/>
              </a:ext>
            </a:extLst>
          </p:cNvPr>
          <p:cNvSpPr>
            <a:spLocks noGrp="1"/>
          </p:cNvSpPr>
          <p:nvPr>
            <p:ph type="sldNum" sz="quarter" idx="12"/>
          </p:nvPr>
        </p:nvSpPr>
        <p:spPr/>
        <p:txBody>
          <a:bodyPr/>
          <a:lstStyle/>
          <a:p>
            <a:fld id="{69F93749-4621-40CF-B4AC-15EFB4C0FFE0}" type="slidenum">
              <a:rPr lang="en-AU" smtClean="0"/>
              <a:t>61</a:t>
            </a:fld>
            <a:endParaRPr lang="en-AU"/>
          </a:p>
        </p:txBody>
      </p:sp>
    </p:spTree>
    <p:extLst>
      <p:ext uri="{BB962C8B-B14F-4D97-AF65-F5344CB8AC3E}">
        <p14:creationId xmlns:p14="http://schemas.microsoft.com/office/powerpoint/2010/main" val="11675784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AC97CF-9689-48F5-A24E-93693DA91568}"/>
              </a:ext>
            </a:extLst>
          </p:cNvPr>
          <p:cNvSpPr>
            <a:spLocks noGrp="1"/>
          </p:cNvSpPr>
          <p:nvPr>
            <p:ph idx="1"/>
          </p:nvPr>
        </p:nvSpPr>
        <p:spPr>
          <a:xfrm>
            <a:off x="657225" y="495300"/>
            <a:ext cx="10944225" cy="5972175"/>
          </a:xfrm>
        </p:spPr>
        <p:txBody>
          <a:bodyPr>
            <a:normAutofit/>
          </a:bodyPr>
          <a:lstStyle/>
          <a:p>
            <a:pPr marL="0" indent="0">
              <a:buNone/>
            </a:pPr>
            <a:r>
              <a:rPr lang="en-US" sz="3200" dirty="0">
                <a:solidFill>
                  <a:srgbClr val="FFFF00"/>
                </a:solidFill>
              </a:rPr>
              <a:t>“The foundational principle of the constitution is the sovereignty of the Parliament… This sovereignty means that Parliament is competent to make or unmake any law on any topic and the courts are required to give effect to those laws. Under the classical model of the UK’s constitution there are thus no legal limits to what Parliament may do by primary legislation, including altering the period between general elections and amending or repealing protecting individual rights … Some consider such legal sovereignty to be incompatible with the rule of law, and there are certainly tensions between the two, and between it and the principle of separation of powers”.</a:t>
            </a:r>
          </a:p>
          <a:p>
            <a:pPr>
              <a:buFontTx/>
              <a:buChar char="-"/>
            </a:pPr>
            <a:r>
              <a:rPr lang="en-US" sz="2400" dirty="0"/>
              <a:t>Jack Beatson, </a:t>
            </a:r>
            <a:r>
              <a:rPr lang="en-US" sz="2400" i="1" dirty="0"/>
              <a:t>The Rule of Law and The Separation of Powers</a:t>
            </a:r>
            <a:r>
              <a:rPr lang="en-US" sz="2400" dirty="0"/>
              <a:t>, 6-7</a:t>
            </a:r>
          </a:p>
        </p:txBody>
      </p:sp>
      <p:sp>
        <p:nvSpPr>
          <p:cNvPr id="4" name="Slide Number Placeholder 3">
            <a:extLst>
              <a:ext uri="{FF2B5EF4-FFF2-40B4-BE49-F238E27FC236}">
                <a16:creationId xmlns:a16="http://schemas.microsoft.com/office/drawing/2014/main" id="{3CA44125-8834-49BC-AA8A-AB9CD4B501FB}"/>
              </a:ext>
            </a:extLst>
          </p:cNvPr>
          <p:cNvSpPr>
            <a:spLocks noGrp="1"/>
          </p:cNvSpPr>
          <p:nvPr>
            <p:ph type="sldNum" sz="quarter" idx="12"/>
          </p:nvPr>
        </p:nvSpPr>
        <p:spPr/>
        <p:txBody>
          <a:bodyPr/>
          <a:lstStyle/>
          <a:p>
            <a:fld id="{69F93749-4621-40CF-B4AC-15EFB4C0FFE0}" type="slidenum">
              <a:rPr lang="en-AU" smtClean="0"/>
              <a:t>62</a:t>
            </a:fld>
            <a:endParaRPr lang="en-AU"/>
          </a:p>
        </p:txBody>
      </p:sp>
    </p:spTree>
    <p:extLst>
      <p:ext uri="{BB962C8B-B14F-4D97-AF65-F5344CB8AC3E}">
        <p14:creationId xmlns:p14="http://schemas.microsoft.com/office/powerpoint/2010/main" val="15311069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49B53-B34D-4634-A94F-DE777CCFF42E}"/>
              </a:ext>
            </a:extLst>
          </p:cNvPr>
          <p:cNvSpPr>
            <a:spLocks noGrp="1"/>
          </p:cNvSpPr>
          <p:nvPr>
            <p:ph idx="1"/>
          </p:nvPr>
        </p:nvSpPr>
        <p:spPr>
          <a:xfrm>
            <a:off x="914400" y="2187574"/>
            <a:ext cx="10515600" cy="4351338"/>
          </a:xfrm>
        </p:spPr>
        <p:txBody>
          <a:bodyPr/>
          <a:lstStyle/>
          <a:p>
            <a:r>
              <a:rPr lang="en-US" dirty="0"/>
              <a:t>The Rt. Hon Sir Jack Benson </a:t>
            </a:r>
            <a:r>
              <a:rPr lang="en-AU" dirty="0"/>
              <a:t>(High Court Judge between 2003 and 2013 and a Lord Justice of Appeal between 2013 and 2018. He was previously Law Commissioner and Rouse Ball Professor of English Law at the University of Cambridge and is now Visiting Professor at Oxford University </a:t>
            </a:r>
            <a:endParaRPr lang="en-US" dirty="0"/>
          </a:p>
          <a:p>
            <a:endParaRPr lang="en-AU" dirty="0"/>
          </a:p>
        </p:txBody>
      </p:sp>
      <p:sp>
        <p:nvSpPr>
          <p:cNvPr id="4" name="Slide Number Placeholder 3">
            <a:extLst>
              <a:ext uri="{FF2B5EF4-FFF2-40B4-BE49-F238E27FC236}">
                <a16:creationId xmlns:a16="http://schemas.microsoft.com/office/drawing/2014/main" id="{16AB78BB-9494-41ED-94B0-BF40D6D77C66}"/>
              </a:ext>
            </a:extLst>
          </p:cNvPr>
          <p:cNvSpPr>
            <a:spLocks noGrp="1"/>
          </p:cNvSpPr>
          <p:nvPr>
            <p:ph type="sldNum" sz="quarter" idx="12"/>
          </p:nvPr>
        </p:nvSpPr>
        <p:spPr/>
        <p:txBody>
          <a:bodyPr/>
          <a:lstStyle/>
          <a:p>
            <a:fld id="{69F93749-4621-40CF-B4AC-15EFB4C0FFE0}" type="slidenum">
              <a:rPr lang="en-AU" smtClean="0"/>
              <a:t>63</a:t>
            </a:fld>
            <a:endParaRPr lang="en-AU"/>
          </a:p>
        </p:txBody>
      </p:sp>
    </p:spTree>
    <p:extLst>
      <p:ext uri="{BB962C8B-B14F-4D97-AF65-F5344CB8AC3E}">
        <p14:creationId xmlns:p14="http://schemas.microsoft.com/office/powerpoint/2010/main" val="8556218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FC8474-BCAF-48F4-BD06-C1740750FC74}"/>
              </a:ext>
            </a:extLst>
          </p:cNvPr>
          <p:cNvSpPr>
            <a:spLocks noGrp="1"/>
          </p:cNvSpPr>
          <p:nvPr>
            <p:ph idx="1"/>
          </p:nvPr>
        </p:nvSpPr>
        <p:spPr/>
        <p:txBody>
          <a:bodyPr/>
          <a:lstStyle/>
          <a:p>
            <a:r>
              <a:rPr lang="en-US" dirty="0"/>
              <a:t>In other words, under the doctrine of parliamentary sovereignty no judicial body can question the validity of an act on grounds of its violation of fundamental human rights. </a:t>
            </a:r>
            <a:endParaRPr lang="en-AU" dirty="0"/>
          </a:p>
          <a:p>
            <a:endParaRPr lang="en-US" dirty="0"/>
          </a:p>
          <a:p>
            <a:r>
              <a:rPr lang="en-US" dirty="0"/>
              <a:t>T</a:t>
            </a:r>
            <a:r>
              <a:rPr lang="en-AU" dirty="0"/>
              <a:t>his understanding is confirmed by Tom Bingham, the late Lord Justice of England and Wales </a:t>
            </a:r>
            <a:endParaRPr lang="en-US" dirty="0"/>
          </a:p>
        </p:txBody>
      </p:sp>
      <p:sp>
        <p:nvSpPr>
          <p:cNvPr id="4" name="Slide Number Placeholder 3">
            <a:extLst>
              <a:ext uri="{FF2B5EF4-FFF2-40B4-BE49-F238E27FC236}">
                <a16:creationId xmlns:a16="http://schemas.microsoft.com/office/drawing/2014/main" id="{4079396A-AE46-48F2-BC29-9F81F7E5F868}"/>
              </a:ext>
            </a:extLst>
          </p:cNvPr>
          <p:cNvSpPr>
            <a:spLocks noGrp="1"/>
          </p:cNvSpPr>
          <p:nvPr>
            <p:ph type="sldNum" sz="quarter" idx="12"/>
          </p:nvPr>
        </p:nvSpPr>
        <p:spPr/>
        <p:txBody>
          <a:bodyPr/>
          <a:lstStyle/>
          <a:p>
            <a:fld id="{69F93749-4621-40CF-B4AC-15EFB4C0FFE0}" type="slidenum">
              <a:rPr lang="en-AU" smtClean="0"/>
              <a:t>64</a:t>
            </a:fld>
            <a:endParaRPr lang="en-AU"/>
          </a:p>
        </p:txBody>
      </p:sp>
    </p:spTree>
    <p:extLst>
      <p:ext uri="{BB962C8B-B14F-4D97-AF65-F5344CB8AC3E}">
        <p14:creationId xmlns:p14="http://schemas.microsoft.com/office/powerpoint/2010/main" val="21816106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D5A0F-641E-43D4-B9C1-B3BF01AB0866}"/>
              </a:ext>
            </a:extLst>
          </p:cNvPr>
          <p:cNvSpPr>
            <a:spLocks noGrp="1"/>
          </p:cNvSpPr>
          <p:nvPr>
            <p:ph type="title"/>
          </p:nvPr>
        </p:nvSpPr>
        <p:spPr>
          <a:xfrm>
            <a:off x="838200" y="365125"/>
            <a:ext cx="10515600" cy="1292225"/>
          </a:xfrm>
        </p:spPr>
        <p:txBody>
          <a:bodyPr>
            <a:normAutofit/>
          </a:bodyPr>
          <a:lstStyle/>
          <a:p>
            <a:pPr algn="ctr"/>
            <a:r>
              <a:rPr lang="en-US" dirty="0">
                <a:solidFill>
                  <a:srgbClr val="FFFF00"/>
                </a:solidFill>
              </a:rPr>
              <a:t>Tom Bingham, </a:t>
            </a:r>
            <a:r>
              <a:rPr lang="en-US" sz="4800" i="1" dirty="0">
                <a:solidFill>
                  <a:srgbClr val="FFFF00"/>
                </a:solidFill>
              </a:rPr>
              <a:t>The Rule of Law</a:t>
            </a:r>
            <a:br>
              <a:rPr lang="en-US" dirty="0">
                <a:solidFill>
                  <a:srgbClr val="FFFF00"/>
                </a:solidFill>
              </a:rPr>
            </a:br>
            <a:r>
              <a:rPr lang="en-US" sz="2700" dirty="0">
                <a:solidFill>
                  <a:srgbClr val="FFFF00"/>
                </a:solidFill>
              </a:rPr>
              <a:t>(Penguin Books, 2011) 12</a:t>
            </a:r>
            <a:endParaRPr lang="en-AU" sz="2700" dirty="0">
              <a:solidFill>
                <a:srgbClr val="FFFF00"/>
              </a:solidFill>
            </a:endParaRPr>
          </a:p>
        </p:txBody>
      </p:sp>
      <p:sp>
        <p:nvSpPr>
          <p:cNvPr id="3" name="Content Placeholder 2">
            <a:extLst>
              <a:ext uri="{FF2B5EF4-FFF2-40B4-BE49-F238E27FC236}">
                <a16:creationId xmlns:a16="http://schemas.microsoft.com/office/drawing/2014/main" id="{A620AABF-3B9F-4DD1-8B90-7B3ED44B9542}"/>
              </a:ext>
            </a:extLst>
          </p:cNvPr>
          <p:cNvSpPr>
            <a:spLocks noGrp="1"/>
          </p:cNvSpPr>
          <p:nvPr>
            <p:ph idx="1"/>
          </p:nvPr>
        </p:nvSpPr>
        <p:spPr>
          <a:xfrm>
            <a:off x="838200" y="1838325"/>
            <a:ext cx="10515600" cy="4654550"/>
          </a:xfrm>
        </p:spPr>
        <p:txBody>
          <a:bodyPr>
            <a:noAutofit/>
          </a:bodyPr>
          <a:lstStyle/>
          <a:p>
            <a:pPr marL="0" indent="0">
              <a:buNone/>
            </a:pPr>
            <a:r>
              <a:rPr lang="en-US" sz="3200" dirty="0"/>
              <a:t>“The courts have no inherent powers to strike down, supersede or disregard the provisions of an unambiguous statute duly enacted by the [King] in Parliament, and indeed, an extremely limited power to enquire whether a statute has been duly enacted. For Parliament may under our constitution enact any legislation it chooses, and no court has any power to annul or modify such enactment, it necessarily follows that Parliament can legislate so as to abrogate or infringe any human right, not matter how fundamental it may be thought to be”. </a:t>
            </a:r>
            <a:endParaRPr lang="en-AU" sz="3200" dirty="0"/>
          </a:p>
        </p:txBody>
      </p:sp>
      <p:sp>
        <p:nvSpPr>
          <p:cNvPr id="4" name="Slide Number Placeholder 3">
            <a:extLst>
              <a:ext uri="{FF2B5EF4-FFF2-40B4-BE49-F238E27FC236}">
                <a16:creationId xmlns:a16="http://schemas.microsoft.com/office/drawing/2014/main" id="{2C44D4A9-E3D5-412D-A050-722C3244D1A4}"/>
              </a:ext>
            </a:extLst>
          </p:cNvPr>
          <p:cNvSpPr>
            <a:spLocks noGrp="1"/>
          </p:cNvSpPr>
          <p:nvPr>
            <p:ph type="sldNum" sz="quarter" idx="12"/>
          </p:nvPr>
        </p:nvSpPr>
        <p:spPr/>
        <p:txBody>
          <a:bodyPr/>
          <a:lstStyle/>
          <a:p>
            <a:fld id="{69F93749-4621-40CF-B4AC-15EFB4C0FFE0}" type="slidenum">
              <a:rPr lang="en-AU" smtClean="0"/>
              <a:t>65</a:t>
            </a:fld>
            <a:endParaRPr lang="en-AU"/>
          </a:p>
        </p:txBody>
      </p:sp>
    </p:spTree>
    <p:extLst>
      <p:ext uri="{BB962C8B-B14F-4D97-AF65-F5344CB8AC3E}">
        <p14:creationId xmlns:p14="http://schemas.microsoft.com/office/powerpoint/2010/main" val="23263086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76A05-512F-4CBF-AEA0-A68EB09E76C8}"/>
              </a:ext>
            </a:extLst>
          </p:cNvPr>
          <p:cNvSpPr>
            <a:spLocks noGrp="1"/>
          </p:cNvSpPr>
          <p:nvPr>
            <p:ph idx="1"/>
          </p:nvPr>
        </p:nvSpPr>
        <p:spPr>
          <a:xfrm>
            <a:off x="838200" y="1057276"/>
            <a:ext cx="10515600" cy="5119688"/>
          </a:xfrm>
        </p:spPr>
        <p:txBody>
          <a:bodyPr>
            <a:normAutofit/>
          </a:bodyPr>
          <a:lstStyle/>
          <a:p>
            <a:r>
              <a:rPr lang="en-AU" dirty="0"/>
              <a:t>Due to the practical implications of “parliamentary sovereignty”, the effect is that government is unaccountable to one, except once in a couple of years at general elections. </a:t>
            </a:r>
          </a:p>
          <a:p>
            <a:pPr marL="0" indent="0">
              <a:buNone/>
            </a:pPr>
            <a:endParaRPr lang="en-AU" dirty="0"/>
          </a:p>
          <a:p>
            <a:r>
              <a:rPr lang="en-US" dirty="0"/>
              <a:t>S</a:t>
            </a:r>
            <a:r>
              <a:rPr lang="en-AU" dirty="0"/>
              <a:t>o, it is no wonder why so many fundamental rights have been ignored or violated over the last years. </a:t>
            </a:r>
          </a:p>
          <a:p>
            <a:endParaRPr lang="en-AU" dirty="0"/>
          </a:p>
          <a:p>
            <a:r>
              <a:rPr lang="en-AU" dirty="0"/>
              <a:t>The present constitutional model based on ‘parliamentary sovereignty’ (and lack of separation of powers) inevitably facilitates what Lord </a:t>
            </a:r>
            <a:r>
              <a:rPr lang="en-AU" dirty="0" err="1"/>
              <a:t>Hailsham</a:t>
            </a:r>
            <a:r>
              <a:rPr lang="en-AU" dirty="0"/>
              <a:t> described in his 1976 </a:t>
            </a:r>
            <a:r>
              <a:rPr lang="en-AU" dirty="0" err="1"/>
              <a:t>Dimbleby</a:t>
            </a:r>
            <a:r>
              <a:rPr lang="en-AU" dirty="0"/>
              <a:t> Lecture as an </a:t>
            </a:r>
            <a:r>
              <a:rPr lang="en-AU" dirty="0">
                <a:solidFill>
                  <a:srgbClr val="FFFF00"/>
                </a:solidFill>
              </a:rPr>
              <a:t>elective dictatorship </a:t>
            </a:r>
          </a:p>
        </p:txBody>
      </p:sp>
      <p:sp>
        <p:nvSpPr>
          <p:cNvPr id="4" name="Slide Number Placeholder 3">
            <a:extLst>
              <a:ext uri="{FF2B5EF4-FFF2-40B4-BE49-F238E27FC236}">
                <a16:creationId xmlns:a16="http://schemas.microsoft.com/office/drawing/2014/main" id="{F794DB9D-ABDD-44B6-8628-5851C67DB544}"/>
              </a:ext>
            </a:extLst>
          </p:cNvPr>
          <p:cNvSpPr>
            <a:spLocks noGrp="1"/>
          </p:cNvSpPr>
          <p:nvPr>
            <p:ph type="sldNum" sz="quarter" idx="12"/>
          </p:nvPr>
        </p:nvSpPr>
        <p:spPr/>
        <p:txBody>
          <a:bodyPr/>
          <a:lstStyle/>
          <a:p>
            <a:fld id="{69F93749-4621-40CF-B4AC-15EFB4C0FFE0}" type="slidenum">
              <a:rPr lang="en-AU" smtClean="0"/>
              <a:t>66</a:t>
            </a:fld>
            <a:endParaRPr lang="en-AU"/>
          </a:p>
        </p:txBody>
      </p:sp>
    </p:spTree>
    <p:extLst>
      <p:ext uri="{BB962C8B-B14F-4D97-AF65-F5344CB8AC3E}">
        <p14:creationId xmlns:p14="http://schemas.microsoft.com/office/powerpoint/2010/main" val="33786765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F31B4D-FA72-447F-8510-FAE08F2D223B}"/>
              </a:ext>
            </a:extLst>
          </p:cNvPr>
          <p:cNvSpPr>
            <a:spLocks noGrp="1"/>
          </p:cNvSpPr>
          <p:nvPr>
            <p:ph idx="1"/>
          </p:nvPr>
        </p:nvSpPr>
        <p:spPr>
          <a:xfrm>
            <a:off x="838200" y="485776"/>
            <a:ext cx="10515600" cy="5691188"/>
          </a:xfrm>
        </p:spPr>
        <p:txBody>
          <a:bodyPr>
            <a:normAutofit lnSpcReduction="10000"/>
          </a:bodyPr>
          <a:lstStyle/>
          <a:p>
            <a:pPr marL="0" indent="0">
              <a:buNone/>
            </a:pPr>
            <a:r>
              <a:rPr lang="en-US" sz="3200" dirty="0">
                <a:solidFill>
                  <a:srgbClr val="FFFF00"/>
                </a:solidFill>
              </a:rPr>
              <a:t>“The functions of the legislature and the executive are closely related. Ministers are also members of Parliament and, save in the rare case of a ‘hung’ Parliament, a coalition or a minority government, or acute internal divisions within the majority party, the executive controls the House of Commons. And since the Parliament Act 1911 the House of Lords has had no veto power over legislation, only a delaying power shortened by the Parliament Act 1949 to one year or, in the case of money bills, one month, the executive generally controls the legislative process. Our institutional arrangements and the principle of Parliamentary sovereignty have therefore created what Lord </a:t>
            </a:r>
            <a:r>
              <a:rPr lang="en-US" sz="3200" dirty="0" err="1">
                <a:solidFill>
                  <a:srgbClr val="FFFF00"/>
                </a:solidFill>
              </a:rPr>
              <a:t>Hailsham</a:t>
            </a:r>
            <a:r>
              <a:rPr lang="en-US" sz="3200" dirty="0">
                <a:solidFill>
                  <a:srgbClr val="FFFF00"/>
                </a:solidFill>
              </a:rPr>
              <a:t> described as an ‘elective dictatorship’.</a:t>
            </a:r>
          </a:p>
          <a:p>
            <a:pPr marL="0" indent="0">
              <a:buNone/>
            </a:pPr>
            <a:r>
              <a:rPr lang="en-US" dirty="0"/>
              <a:t>- The Rt. Hon Sir Jack Beatson  </a:t>
            </a:r>
            <a:endParaRPr lang="en-AU" dirty="0"/>
          </a:p>
        </p:txBody>
      </p:sp>
      <p:sp>
        <p:nvSpPr>
          <p:cNvPr id="4" name="Slide Number Placeholder 3">
            <a:extLst>
              <a:ext uri="{FF2B5EF4-FFF2-40B4-BE49-F238E27FC236}">
                <a16:creationId xmlns:a16="http://schemas.microsoft.com/office/drawing/2014/main" id="{185B9361-F219-4826-AF0F-2A6FE435B22E}"/>
              </a:ext>
            </a:extLst>
          </p:cNvPr>
          <p:cNvSpPr>
            <a:spLocks noGrp="1"/>
          </p:cNvSpPr>
          <p:nvPr>
            <p:ph type="sldNum" sz="quarter" idx="12"/>
          </p:nvPr>
        </p:nvSpPr>
        <p:spPr/>
        <p:txBody>
          <a:bodyPr/>
          <a:lstStyle/>
          <a:p>
            <a:fld id="{69F93749-4621-40CF-B4AC-15EFB4C0FFE0}" type="slidenum">
              <a:rPr lang="en-AU" smtClean="0"/>
              <a:t>67</a:t>
            </a:fld>
            <a:endParaRPr lang="en-AU"/>
          </a:p>
        </p:txBody>
      </p:sp>
    </p:spTree>
    <p:extLst>
      <p:ext uri="{BB962C8B-B14F-4D97-AF65-F5344CB8AC3E}">
        <p14:creationId xmlns:p14="http://schemas.microsoft.com/office/powerpoint/2010/main" val="10122847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BD7CAD-574F-4ED1-8A7E-C893BDE0BA03}"/>
              </a:ext>
            </a:extLst>
          </p:cNvPr>
          <p:cNvSpPr>
            <a:spLocks noGrp="1"/>
          </p:cNvSpPr>
          <p:nvPr>
            <p:ph idx="1"/>
          </p:nvPr>
        </p:nvSpPr>
        <p:spPr/>
        <p:txBody>
          <a:bodyPr/>
          <a:lstStyle/>
          <a:p>
            <a:pPr marL="0" indent="0">
              <a:buNone/>
            </a:pPr>
            <a:r>
              <a:rPr lang="en-US" sz="4000" i="1" dirty="0">
                <a:solidFill>
                  <a:srgbClr val="FFFF00"/>
                </a:solidFill>
              </a:rPr>
              <a:t>“Parliamentary sovereignty is incompatible with another concept which also has a lengthy history, but which today is widely regarded as a paramount value: The Rule of Law”.</a:t>
            </a:r>
          </a:p>
          <a:p>
            <a:pPr marL="0" indent="0">
              <a:buNone/>
            </a:pPr>
            <a:r>
              <a:rPr lang="en-US" dirty="0"/>
              <a:t> - Sir Francis Jacobs (Law Professor, King’s College London) </a:t>
            </a:r>
            <a:endParaRPr lang="en-AU" dirty="0"/>
          </a:p>
        </p:txBody>
      </p:sp>
      <p:sp>
        <p:nvSpPr>
          <p:cNvPr id="4" name="Slide Number Placeholder 3">
            <a:extLst>
              <a:ext uri="{FF2B5EF4-FFF2-40B4-BE49-F238E27FC236}">
                <a16:creationId xmlns:a16="http://schemas.microsoft.com/office/drawing/2014/main" id="{6A570972-AE92-4493-89D8-B9B6C17A22CB}"/>
              </a:ext>
            </a:extLst>
          </p:cNvPr>
          <p:cNvSpPr>
            <a:spLocks noGrp="1"/>
          </p:cNvSpPr>
          <p:nvPr>
            <p:ph type="sldNum" sz="quarter" idx="12"/>
          </p:nvPr>
        </p:nvSpPr>
        <p:spPr/>
        <p:txBody>
          <a:bodyPr/>
          <a:lstStyle/>
          <a:p>
            <a:fld id="{69F93749-4621-40CF-B4AC-15EFB4C0FFE0}" type="slidenum">
              <a:rPr lang="en-AU" smtClean="0"/>
              <a:t>68</a:t>
            </a:fld>
            <a:endParaRPr lang="en-AU"/>
          </a:p>
        </p:txBody>
      </p:sp>
    </p:spTree>
    <p:extLst>
      <p:ext uri="{BB962C8B-B14F-4D97-AF65-F5344CB8AC3E}">
        <p14:creationId xmlns:p14="http://schemas.microsoft.com/office/powerpoint/2010/main" val="28575687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CF3B-955E-4348-AD4B-61B55CD246FA}"/>
              </a:ext>
            </a:extLst>
          </p:cNvPr>
          <p:cNvSpPr>
            <a:spLocks noGrp="1"/>
          </p:cNvSpPr>
          <p:nvPr>
            <p:ph type="title"/>
          </p:nvPr>
        </p:nvSpPr>
        <p:spPr>
          <a:xfrm>
            <a:off x="1066800" y="365125"/>
            <a:ext cx="10287000" cy="1325563"/>
          </a:xfrm>
        </p:spPr>
        <p:txBody>
          <a:bodyPr/>
          <a:lstStyle/>
          <a:p>
            <a:r>
              <a:rPr lang="en-US" dirty="0"/>
              <a:t>For more information… </a:t>
            </a:r>
            <a:endParaRPr lang="en-AU" dirty="0"/>
          </a:p>
        </p:txBody>
      </p:sp>
      <p:pic>
        <p:nvPicPr>
          <p:cNvPr id="6" name="Content Placeholder 5">
            <a:extLst>
              <a:ext uri="{FF2B5EF4-FFF2-40B4-BE49-F238E27FC236}">
                <a16:creationId xmlns:a16="http://schemas.microsoft.com/office/drawing/2014/main" id="{7EF5655D-CB76-4223-B39E-965B4081D8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0525" y="1825625"/>
            <a:ext cx="9810949" cy="4351338"/>
          </a:xfrm>
        </p:spPr>
      </p:pic>
      <p:sp>
        <p:nvSpPr>
          <p:cNvPr id="4" name="Slide Number Placeholder 3">
            <a:extLst>
              <a:ext uri="{FF2B5EF4-FFF2-40B4-BE49-F238E27FC236}">
                <a16:creationId xmlns:a16="http://schemas.microsoft.com/office/drawing/2014/main" id="{A1902AF0-F144-4D28-9624-27B7983CC703}"/>
              </a:ext>
            </a:extLst>
          </p:cNvPr>
          <p:cNvSpPr>
            <a:spLocks noGrp="1"/>
          </p:cNvSpPr>
          <p:nvPr>
            <p:ph type="sldNum" sz="quarter" idx="12"/>
          </p:nvPr>
        </p:nvSpPr>
        <p:spPr/>
        <p:txBody>
          <a:bodyPr/>
          <a:lstStyle/>
          <a:p>
            <a:fld id="{69F93749-4621-40CF-B4AC-15EFB4C0FFE0}" type="slidenum">
              <a:rPr lang="en-AU" smtClean="0"/>
              <a:t>69</a:t>
            </a:fld>
            <a:endParaRPr lang="en-AU"/>
          </a:p>
        </p:txBody>
      </p:sp>
    </p:spTree>
    <p:extLst>
      <p:ext uri="{BB962C8B-B14F-4D97-AF65-F5344CB8AC3E}">
        <p14:creationId xmlns:p14="http://schemas.microsoft.com/office/powerpoint/2010/main" val="40231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916832"/>
            <a:ext cx="8329642" cy="3798185"/>
          </a:xfrm>
        </p:spPr>
        <p:txBody>
          <a:bodyPr/>
          <a:lstStyle/>
          <a:p>
            <a:r>
              <a:rPr lang="en-AU" sz="3600" i="1" dirty="0">
                <a:solidFill>
                  <a:srgbClr val="FFFF00"/>
                </a:solidFill>
              </a:rPr>
              <a:t>“The king shall be under God and the law, because the law makes the king. For there is no king where will rules rather than the law.”</a:t>
            </a:r>
            <a:r>
              <a:rPr lang="en-AU" sz="3600" i="1" dirty="0"/>
              <a:t> </a:t>
            </a:r>
          </a:p>
          <a:p>
            <a:pPr>
              <a:buNone/>
            </a:pPr>
            <a:r>
              <a:rPr lang="en-AU" sz="1200" dirty="0"/>
              <a:t>	</a:t>
            </a:r>
            <a:r>
              <a:rPr lang="en-AU" sz="2000" dirty="0"/>
              <a:t>–  Henry De </a:t>
            </a:r>
            <a:r>
              <a:rPr lang="en-AU" sz="2000" dirty="0" err="1"/>
              <a:t>Bracton</a:t>
            </a:r>
            <a:r>
              <a:rPr lang="en-AU" sz="2000" dirty="0"/>
              <a:t>, </a:t>
            </a:r>
            <a:r>
              <a:rPr lang="en-AU" sz="2000" i="1" dirty="0"/>
              <a:t>On the Laws and Customs of England</a:t>
            </a:r>
            <a:r>
              <a:rPr lang="en-AU" sz="2000" dirty="0"/>
              <a:t> (Harvard University Press, 1968) 25.</a:t>
            </a:r>
          </a:p>
          <a:p>
            <a:endParaRPr lang="en-AU" dirty="0"/>
          </a:p>
        </p:txBody>
      </p:sp>
      <p:sp>
        <p:nvSpPr>
          <p:cNvPr id="4" name="Slide Number Placeholder 3"/>
          <p:cNvSpPr>
            <a:spLocks noGrp="1"/>
          </p:cNvSpPr>
          <p:nvPr>
            <p:ph type="sldNum" sz="quarter" idx="12"/>
          </p:nvPr>
        </p:nvSpPr>
        <p:spPr/>
        <p:txBody>
          <a:bodyPr/>
          <a:lstStyle/>
          <a:p>
            <a:pPr>
              <a:defRPr/>
            </a:pPr>
            <a:fld id="{F6B02725-6708-46E6-A537-FA01E0F167D0}" type="slidenum">
              <a:rPr lang="en-AU" smtClean="0"/>
              <a:pPr>
                <a:defRPr/>
              </a:pPr>
              <a:t>7</a:t>
            </a:fld>
            <a:endParaRPr lang="en-AU"/>
          </a:p>
        </p:txBody>
      </p:sp>
    </p:spTree>
    <p:extLst>
      <p:ext uri="{BB962C8B-B14F-4D97-AF65-F5344CB8AC3E}">
        <p14:creationId xmlns:p14="http://schemas.microsoft.com/office/powerpoint/2010/main" val="3470586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850"/>
            <a:ext cx="8229600" cy="866762"/>
          </a:xfrm>
        </p:spPr>
        <p:txBody>
          <a:bodyPr/>
          <a:lstStyle/>
          <a:p>
            <a:r>
              <a:rPr lang="en-AU" dirty="0">
                <a:solidFill>
                  <a:srgbClr val="FFFF00"/>
                </a:solidFill>
              </a:rPr>
              <a:t>Sir John Fortescue (c.1394-c.1480)</a:t>
            </a:r>
          </a:p>
        </p:txBody>
      </p:sp>
      <p:sp>
        <p:nvSpPr>
          <p:cNvPr id="3" name="Content Placeholder 2"/>
          <p:cNvSpPr>
            <a:spLocks noGrp="1"/>
          </p:cNvSpPr>
          <p:nvPr>
            <p:ph idx="1"/>
          </p:nvPr>
        </p:nvSpPr>
        <p:spPr>
          <a:xfrm>
            <a:off x="1981200" y="1935164"/>
            <a:ext cx="4114800" cy="4302149"/>
          </a:xfrm>
        </p:spPr>
        <p:txBody>
          <a:bodyPr/>
          <a:lstStyle/>
          <a:p>
            <a:r>
              <a:rPr lang="en-AU" dirty="0"/>
              <a:t>Chief-Justice of the King’s Bench</a:t>
            </a:r>
          </a:p>
          <a:p>
            <a:endParaRPr lang="en-AU" sz="1100" dirty="0"/>
          </a:p>
          <a:p>
            <a:endParaRPr lang="en-AU" sz="1100" dirty="0"/>
          </a:p>
          <a:p>
            <a:r>
              <a:rPr lang="en-US" dirty="0"/>
              <a:t>His </a:t>
            </a:r>
            <a:r>
              <a:rPr lang="en-US" i="1" dirty="0">
                <a:solidFill>
                  <a:srgbClr val="FFFF00"/>
                </a:solidFill>
              </a:rPr>
              <a:t>De </a:t>
            </a:r>
            <a:r>
              <a:rPr lang="en-US" i="1" dirty="0" err="1">
                <a:solidFill>
                  <a:srgbClr val="FFFF00"/>
                </a:solidFill>
              </a:rPr>
              <a:t>laudibus</a:t>
            </a:r>
            <a:r>
              <a:rPr lang="en-US" i="1" dirty="0">
                <a:solidFill>
                  <a:srgbClr val="FFFF00"/>
                </a:solidFill>
              </a:rPr>
              <a:t> </a:t>
            </a:r>
            <a:r>
              <a:rPr lang="en-US" i="1" dirty="0" err="1">
                <a:solidFill>
                  <a:srgbClr val="FFFF00"/>
                </a:solidFill>
              </a:rPr>
              <a:t>legum</a:t>
            </a:r>
            <a:r>
              <a:rPr lang="en-US" i="1" dirty="0">
                <a:solidFill>
                  <a:srgbClr val="FFFF00"/>
                </a:solidFill>
              </a:rPr>
              <a:t> </a:t>
            </a:r>
            <a:r>
              <a:rPr lang="en-US" i="1" dirty="0" err="1">
                <a:solidFill>
                  <a:srgbClr val="FFFF00"/>
                </a:solidFill>
              </a:rPr>
              <a:t>Angliae</a:t>
            </a:r>
            <a:r>
              <a:rPr lang="en-US" dirty="0">
                <a:solidFill>
                  <a:srgbClr val="FFFF00"/>
                </a:solidFill>
              </a:rPr>
              <a:t> </a:t>
            </a:r>
            <a:r>
              <a:rPr lang="en-US" dirty="0"/>
              <a:t>is deemed a </a:t>
            </a:r>
            <a:r>
              <a:rPr lang="en-US" dirty="0">
                <a:solidFill>
                  <a:srgbClr val="FFFF00"/>
                </a:solidFill>
              </a:rPr>
              <a:t>“masterly vindication of the laws of England”</a:t>
            </a:r>
            <a:endParaRPr lang="en-AU" dirty="0">
              <a:solidFill>
                <a:srgbClr val="FFFF00"/>
              </a:solidFill>
            </a:endParaRPr>
          </a:p>
        </p:txBody>
      </p:sp>
      <p:sp>
        <p:nvSpPr>
          <p:cNvPr id="5" name="Slide Number Placeholder 4"/>
          <p:cNvSpPr>
            <a:spLocks noGrp="1"/>
          </p:cNvSpPr>
          <p:nvPr>
            <p:ph type="sldNum" sz="quarter" idx="12"/>
          </p:nvPr>
        </p:nvSpPr>
        <p:spPr/>
        <p:txBody>
          <a:bodyPr/>
          <a:lstStyle/>
          <a:p>
            <a:pPr>
              <a:defRPr/>
            </a:pPr>
            <a:fld id="{F6B02725-6708-46E6-A537-FA01E0F167D0}" type="slidenum">
              <a:rPr lang="en-AU" smtClean="0"/>
              <a:pPr>
                <a:defRPr/>
              </a:pPr>
              <a:t>8</a:t>
            </a:fld>
            <a:endParaRPr lang="en-AU"/>
          </a:p>
        </p:txBody>
      </p:sp>
      <p:pic>
        <p:nvPicPr>
          <p:cNvPr id="4" name="Picture 4"/>
          <p:cNvPicPr>
            <a:picLocks noChangeAspect="1" noChangeArrowheads="1"/>
          </p:cNvPicPr>
          <p:nvPr/>
        </p:nvPicPr>
        <p:blipFill>
          <a:blip r:embed="rId3" cstate="print"/>
          <a:srcRect/>
          <a:stretch>
            <a:fillRect/>
          </a:stretch>
        </p:blipFill>
        <p:spPr bwMode="auto">
          <a:xfrm>
            <a:off x="6524628" y="2071678"/>
            <a:ext cx="3211512" cy="4319588"/>
          </a:xfrm>
          <a:prstGeom prst="rect">
            <a:avLst/>
          </a:prstGeom>
          <a:noFill/>
          <a:ln w="9525">
            <a:noFill/>
            <a:miter lim="800000"/>
            <a:headEnd/>
            <a:tailEnd/>
          </a:ln>
        </p:spPr>
      </p:pic>
    </p:spTree>
    <p:extLst>
      <p:ext uri="{BB962C8B-B14F-4D97-AF65-F5344CB8AC3E}">
        <p14:creationId xmlns:p14="http://schemas.microsoft.com/office/powerpoint/2010/main" val="367631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43050"/>
            <a:ext cx="8229600" cy="3000396"/>
          </a:xfrm>
        </p:spPr>
        <p:txBody>
          <a:bodyPr/>
          <a:lstStyle/>
          <a:p>
            <a:endParaRPr lang="en-AU" i="1" dirty="0">
              <a:solidFill>
                <a:srgbClr val="FFFF00"/>
              </a:solidFill>
            </a:endParaRPr>
          </a:p>
          <a:p>
            <a:r>
              <a:rPr lang="en-AU" sz="3200" i="1" dirty="0">
                <a:solidFill>
                  <a:srgbClr val="FFFF00"/>
                </a:solidFill>
              </a:rPr>
              <a:t>“For the king of England is not able to change the laws of his kingdom at pleasure, for he rules his people with a government not only regal but also political” . </a:t>
            </a:r>
            <a:r>
              <a:rPr lang="en-AU" sz="3200" i="1" dirty="0"/>
              <a:t>– </a:t>
            </a:r>
            <a:r>
              <a:rPr lang="en-AU" sz="3200" dirty="0"/>
              <a:t>John Fortescue</a:t>
            </a:r>
            <a:endParaRPr lang="en-AU" sz="3200" i="1" dirty="0">
              <a:solidFill>
                <a:srgbClr val="FFFF00"/>
              </a:solidFill>
            </a:endParaRPr>
          </a:p>
        </p:txBody>
      </p:sp>
      <p:sp>
        <p:nvSpPr>
          <p:cNvPr id="4" name="Slide Number Placeholder 3"/>
          <p:cNvSpPr>
            <a:spLocks noGrp="1"/>
          </p:cNvSpPr>
          <p:nvPr>
            <p:ph type="sldNum" sz="quarter" idx="12"/>
          </p:nvPr>
        </p:nvSpPr>
        <p:spPr/>
        <p:txBody>
          <a:bodyPr/>
          <a:lstStyle/>
          <a:p>
            <a:pPr>
              <a:defRPr/>
            </a:pPr>
            <a:fld id="{F6B02725-6708-46E6-A537-FA01E0F167D0}" type="slidenum">
              <a:rPr lang="en-AU" smtClean="0"/>
              <a:pPr>
                <a:defRPr/>
              </a:pPr>
              <a:t>9</a:t>
            </a:fld>
            <a:endParaRPr lang="en-AU"/>
          </a:p>
        </p:txBody>
      </p:sp>
    </p:spTree>
    <p:extLst>
      <p:ext uri="{BB962C8B-B14F-4D97-AF65-F5344CB8AC3E}">
        <p14:creationId xmlns:p14="http://schemas.microsoft.com/office/powerpoint/2010/main" val="125958430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4413</Words>
  <Application>Microsoft Office PowerPoint</Application>
  <PresentationFormat>Widescreen</PresentationFormat>
  <Paragraphs>271</Paragraphs>
  <Slides>69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Calibri Light</vt:lpstr>
      <vt:lpstr>Tahoma</vt:lpstr>
      <vt:lpstr>Times New Roman</vt:lpstr>
      <vt:lpstr>Wingdings</vt:lpstr>
      <vt:lpstr>1_Office Theme</vt:lpstr>
      <vt:lpstr> The Rule of Law &amp; Constitutionalism</vt:lpstr>
      <vt:lpstr>What is the Rule of Law? </vt:lpstr>
      <vt:lpstr>A Solution to the Problem of Political Tyranny</vt:lpstr>
      <vt:lpstr>PowerPoint Presentation</vt:lpstr>
      <vt:lpstr>PowerPoint Presentation</vt:lpstr>
      <vt:lpstr>Henry de Bracton (c.1210 – 1268)</vt:lpstr>
      <vt:lpstr>PowerPoint Presentation</vt:lpstr>
      <vt:lpstr>Sir John Fortescue (c.1394-c.1480)</vt:lpstr>
      <vt:lpstr>PowerPoint Presentation</vt:lpstr>
      <vt:lpstr>PowerPoint Presentation</vt:lpstr>
      <vt:lpstr>Sir Edward Coke (1552-1634) </vt:lpstr>
      <vt:lpstr>PowerPoint Presentation</vt:lpstr>
      <vt:lpstr>John Locke (1634-1704) </vt:lpstr>
      <vt:lpstr>John Locke,  The Second Treatise of Government Chapter Six: Of Paternal Power</vt:lpstr>
      <vt:lpstr>PowerPoint Presentation</vt:lpstr>
      <vt:lpstr>PowerPoint Presentation</vt:lpstr>
      <vt:lpstr>1) Laws against private coercion</vt:lpstr>
      <vt:lpstr>2) Laws should be clear, certain, adequately publicised and normally prospective </vt:lpstr>
      <vt:lpstr>3) The rule of law implies a generality of law </vt:lpstr>
      <vt:lpstr>4) Laws should be as stable as possible </vt:lpstr>
      <vt:lpstr>5) Laws limiting, controlling and guiding the exercise of official discretion </vt:lpstr>
      <vt:lpstr>6) The courts must be independent, impartial, and accessible to everyone </vt:lpstr>
      <vt:lpstr> 7) The rule of law does not authorise court decisions expressing the arbitrary will of judges </vt:lpstr>
      <vt:lpstr> Former HC Chief-Justice Murray Gleeson</vt:lpstr>
      <vt:lpstr>Culture of Legality</vt:lpstr>
      <vt:lpstr>Martin Krygier,  ‘Compared to What?’ Quadrant, December 1993 </vt:lpstr>
      <vt:lpstr>A meta-legal doctrine</vt:lpstr>
      <vt:lpstr>F.A. Hayek The Constitution of Liberty  (Chicago University Press, 1960)</vt:lpstr>
      <vt:lpstr>PowerPoint Presentation</vt:lpstr>
      <vt:lpstr>T.R.S. Allan,  Law, Liberty and Justice (Oxford University Press, 1993)</vt:lpstr>
      <vt:lpstr>PowerPoint Presentation</vt:lpstr>
      <vt:lpstr>PowerPoint Presentation</vt:lpstr>
      <vt:lpstr>F.A. Hayek The Constitution of Liberty  Chicago University Press, 1960</vt:lpstr>
      <vt:lpstr>PowerPoint Presentation</vt:lpstr>
      <vt:lpstr>In other words… </vt:lpstr>
      <vt:lpstr>PowerPoint Presentation</vt:lpstr>
      <vt:lpstr>PowerPoint Presentation</vt:lpstr>
      <vt:lpstr>Suri Ratnapala,  Australian Constitutional Law: Foundations and Theory Oxford University Press, 2002, p 7</vt:lpstr>
      <vt:lpstr>What is a Constitution? </vt:lpstr>
      <vt:lpstr>Declaration of  the Rights of Man and the Citizen (National Assembly of France, 26 August 1789)</vt:lpstr>
      <vt:lpstr>Thomas M. Cooley  The General Principles of Constitutional Law Boston: Little Brown and Co., 1898, p 22</vt:lpstr>
      <vt:lpstr>PowerPoint Presentation</vt:lpstr>
      <vt:lpstr>Suri Ratnapala et al,  Australian Constitutional Law Oxford University Press, 2007, p 4</vt:lpstr>
      <vt:lpstr>Separation of Powers</vt:lpstr>
      <vt:lpstr>Baron de Montesquieu,  The Spirit of the Laws (1748) Book XI, Chapter VI</vt:lpstr>
      <vt:lpstr>PowerPoint Presentation</vt:lpstr>
      <vt:lpstr>PowerPoint Presentation</vt:lpstr>
      <vt:lpstr> No Separation of Powers in Australia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Parliament Sovereignty </vt:lpstr>
      <vt:lpstr>PowerPoint Presentation</vt:lpstr>
      <vt:lpstr>PowerPoint Presentation</vt:lpstr>
      <vt:lpstr>PowerPoint Presentation</vt:lpstr>
      <vt:lpstr>PowerPoint Presentation</vt:lpstr>
      <vt:lpstr>Tom Bingham, The Rule of Law (Penguin Books, 2011) 12</vt:lpstr>
      <vt:lpstr>PowerPoint Presentation</vt:lpstr>
      <vt:lpstr>PowerPoint Presentation</vt:lpstr>
      <vt:lpstr>PowerPoint Presentation</vt:lpstr>
      <vt:lpstr>For more information… </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Rule of Law</dc:title>
  <dc:creator>user</dc:creator>
  <cp:lastModifiedBy>user</cp:lastModifiedBy>
  <cp:revision>37</cp:revision>
  <cp:lastPrinted>2021-04-12T09:42:02Z</cp:lastPrinted>
  <dcterms:created xsi:type="dcterms:W3CDTF">2021-04-12T09:40:58Z</dcterms:created>
  <dcterms:modified xsi:type="dcterms:W3CDTF">2023-07-02T00:09:15Z</dcterms:modified>
</cp:coreProperties>
</file>