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2" r:id="rId13"/>
    <p:sldId id="268" r:id="rId14"/>
    <p:sldId id="270" r:id="rId15"/>
    <p:sldId id="281" r:id="rId16"/>
    <p:sldId id="273" r:id="rId17"/>
    <p:sldId id="267" r:id="rId18"/>
    <p:sldId id="271" r:id="rId19"/>
    <p:sldId id="278" r:id="rId20"/>
    <p:sldId id="279" r:id="rId21"/>
    <p:sldId id="269" r:id="rId22"/>
    <p:sldId id="274" r:id="rId23"/>
    <p:sldId id="275" r:id="rId24"/>
    <p:sldId id="276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18E1C-B702-4E7E-9F01-78DE61B9411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F19B76-5760-47C0-9726-E8DA5FE4C238}">
      <dgm:prSet/>
      <dgm:spPr/>
      <dgm:t>
        <a:bodyPr/>
        <a:lstStyle/>
        <a:p>
          <a:r>
            <a:rPr lang="en-US"/>
            <a:t>Politics – Elections and Parliaments</a:t>
          </a:r>
        </a:p>
      </dgm:t>
    </dgm:pt>
    <dgm:pt modelId="{0110AC36-A1E3-4F98-A126-000B68323C88}" type="parTrans" cxnId="{F90CF090-1284-41E9-8E1D-B8008EA51604}">
      <dgm:prSet/>
      <dgm:spPr/>
      <dgm:t>
        <a:bodyPr/>
        <a:lstStyle/>
        <a:p>
          <a:endParaRPr lang="en-US"/>
        </a:p>
      </dgm:t>
    </dgm:pt>
    <dgm:pt modelId="{193D1B95-8381-4299-ACE4-02AD9C994D3F}" type="sibTrans" cxnId="{F90CF090-1284-41E9-8E1D-B8008EA51604}">
      <dgm:prSet/>
      <dgm:spPr/>
      <dgm:t>
        <a:bodyPr/>
        <a:lstStyle/>
        <a:p>
          <a:endParaRPr lang="en-US"/>
        </a:p>
      </dgm:t>
    </dgm:pt>
    <dgm:pt modelId="{0DFF6929-90EB-492B-811E-0CA910EFDC03}">
      <dgm:prSet/>
      <dgm:spPr/>
      <dgm:t>
        <a:bodyPr/>
        <a:lstStyle/>
        <a:p>
          <a:r>
            <a:rPr lang="en-US"/>
            <a:t>Law – Courts and Tribunals</a:t>
          </a:r>
        </a:p>
      </dgm:t>
    </dgm:pt>
    <dgm:pt modelId="{DE4274EA-ED59-40EC-848F-11E837E1068B}" type="parTrans" cxnId="{DC6210BD-42BC-420C-B9FE-A5250E72B515}">
      <dgm:prSet/>
      <dgm:spPr/>
      <dgm:t>
        <a:bodyPr/>
        <a:lstStyle/>
        <a:p>
          <a:endParaRPr lang="en-US"/>
        </a:p>
      </dgm:t>
    </dgm:pt>
    <dgm:pt modelId="{8FF1355E-3155-4F9C-97CD-F0A355CBF650}" type="sibTrans" cxnId="{DC6210BD-42BC-420C-B9FE-A5250E72B515}">
      <dgm:prSet/>
      <dgm:spPr/>
      <dgm:t>
        <a:bodyPr/>
        <a:lstStyle/>
        <a:p>
          <a:endParaRPr lang="en-US"/>
        </a:p>
      </dgm:t>
    </dgm:pt>
    <dgm:pt modelId="{1A8B0316-86D7-4675-AB83-B8B11ECAC97E}">
      <dgm:prSet/>
      <dgm:spPr/>
      <dgm:t>
        <a:bodyPr/>
        <a:lstStyle/>
        <a:p>
          <a:r>
            <a:rPr lang="en-US"/>
            <a:t>Media – Newspapers, Internet, Radio, Television</a:t>
          </a:r>
        </a:p>
      </dgm:t>
    </dgm:pt>
    <dgm:pt modelId="{498EC21A-D667-497D-BE30-2990FFB3C4DD}" type="parTrans" cxnId="{A8EEF585-F4E6-4A8B-9351-109C1876DC64}">
      <dgm:prSet/>
      <dgm:spPr/>
      <dgm:t>
        <a:bodyPr/>
        <a:lstStyle/>
        <a:p>
          <a:endParaRPr lang="en-US"/>
        </a:p>
      </dgm:t>
    </dgm:pt>
    <dgm:pt modelId="{714F1941-3501-4643-B9EE-1ED575F20232}" type="sibTrans" cxnId="{A8EEF585-F4E6-4A8B-9351-109C1876DC64}">
      <dgm:prSet/>
      <dgm:spPr/>
      <dgm:t>
        <a:bodyPr/>
        <a:lstStyle/>
        <a:p>
          <a:endParaRPr lang="en-US"/>
        </a:p>
      </dgm:t>
    </dgm:pt>
    <dgm:pt modelId="{892E9ECE-7C6D-46EA-A111-50FA24098C37}">
      <dgm:prSet/>
      <dgm:spPr/>
      <dgm:t>
        <a:bodyPr/>
        <a:lstStyle/>
        <a:p>
          <a:r>
            <a:rPr lang="en-US"/>
            <a:t>Social – Weaponising women, men, children, alternative genders, the aged, the unborn</a:t>
          </a:r>
        </a:p>
      </dgm:t>
    </dgm:pt>
    <dgm:pt modelId="{620AAD45-FD7C-4B5C-9E54-778BA5AE1245}" type="parTrans" cxnId="{51A8B935-6279-4192-BAF3-A773E2E0EF4B}">
      <dgm:prSet/>
      <dgm:spPr/>
      <dgm:t>
        <a:bodyPr/>
        <a:lstStyle/>
        <a:p>
          <a:endParaRPr lang="en-US"/>
        </a:p>
      </dgm:t>
    </dgm:pt>
    <dgm:pt modelId="{A6B6AD1E-B2A7-4405-A2CD-6B1955677504}" type="sibTrans" cxnId="{51A8B935-6279-4192-BAF3-A773E2E0EF4B}">
      <dgm:prSet/>
      <dgm:spPr/>
      <dgm:t>
        <a:bodyPr/>
        <a:lstStyle/>
        <a:p>
          <a:endParaRPr lang="en-US"/>
        </a:p>
      </dgm:t>
    </dgm:pt>
    <dgm:pt modelId="{29AA758B-ADC0-4847-AB55-C3C0D5EC4490}" type="pres">
      <dgm:prSet presAssocID="{C8C18E1C-B702-4E7E-9F01-78DE61B94113}" presName="matrix" presStyleCnt="0">
        <dgm:presLayoutVars>
          <dgm:chMax val="1"/>
          <dgm:dir/>
          <dgm:resizeHandles val="exact"/>
        </dgm:presLayoutVars>
      </dgm:prSet>
      <dgm:spPr/>
    </dgm:pt>
    <dgm:pt modelId="{BD8D1842-7B0A-4B04-9219-62292613F285}" type="pres">
      <dgm:prSet presAssocID="{C8C18E1C-B702-4E7E-9F01-78DE61B94113}" presName="diamond" presStyleLbl="bgShp" presStyleIdx="0" presStyleCnt="1"/>
      <dgm:spPr/>
    </dgm:pt>
    <dgm:pt modelId="{C239CD03-E679-4D37-B5A1-7F916F87693C}" type="pres">
      <dgm:prSet presAssocID="{C8C18E1C-B702-4E7E-9F01-78DE61B9411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C96999-8416-4E4B-9E9A-B965A56A7840}" type="pres">
      <dgm:prSet presAssocID="{C8C18E1C-B702-4E7E-9F01-78DE61B9411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4E24DF-2B6B-4A0F-BAB1-17D5BC2114DD}" type="pres">
      <dgm:prSet presAssocID="{C8C18E1C-B702-4E7E-9F01-78DE61B9411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B3FEFE-307F-4B20-B4C9-0386AF63C595}" type="pres">
      <dgm:prSet presAssocID="{C8C18E1C-B702-4E7E-9F01-78DE61B9411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109481A-04B9-4F1A-9860-796914F8CC02}" type="presOf" srcId="{0DFF6929-90EB-492B-811E-0CA910EFDC03}" destId="{45C96999-8416-4E4B-9E9A-B965A56A7840}" srcOrd="0" destOrd="0" presId="urn:microsoft.com/office/officeart/2005/8/layout/matrix3"/>
    <dgm:cxn modelId="{51A8B935-6279-4192-BAF3-A773E2E0EF4B}" srcId="{C8C18E1C-B702-4E7E-9F01-78DE61B94113}" destId="{892E9ECE-7C6D-46EA-A111-50FA24098C37}" srcOrd="3" destOrd="0" parTransId="{620AAD45-FD7C-4B5C-9E54-778BA5AE1245}" sibTransId="{A6B6AD1E-B2A7-4405-A2CD-6B1955677504}"/>
    <dgm:cxn modelId="{A8EEF585-F4E6-4A8B-9351-109C1876DC64}" srcId="{C8C18E1C-B702-4E7E-9F01-78DE61B94113}" destId="{1A8B0316-86D7-4675-AB83-B8B11ECAC97E}" srcOrd="2" destOrd="0" parTransId="{498EC21A-D667-497D-BE30-2990FFB3C4DD}" sibTransId="{714F1941-3501-4643-B9EE-1ED575F20232}"/>
    <dgm:cxn modelId="{E9D93786-5BEF-45C9-93BC-E0A40304787A}" type="presOf" srcId="{0FF19B76-5760-47C0-9726-E8DA5FE4C238}" destId="{C239CD03-E679-4D37-B5A1-7F916F87693C}" srcOrd="0" destOrd="0" presId="urn:microsoft.com/office/officeart/2005/8/layout/matrix3"/>
    <dgm:cxn modelId="{F90CF090-1284-41E9-8E1D-B8008EA51604}" srcId="{C8C18E1C-B702-4E7E-9F01-78DE61B94113}" destId="{0FF19B76-5760-47C0-9726-E8DA5FE4C238}" srcOrd="0" destOrd="0" parTransId="{0110AC36-A1E3-4F98-A126-000B68323C88}" sibTransId="{193D1B95-8381-4299-ACE4-02AD9C994D3F}"/>
    <dgm:cxn modelId="{E2A84AA8-9A83-40A8-9524-B4B92A06A551}" type="presOf" srcId="{1A8B0316-86D7-4675-AB83-B8B11ECAC97E}" destId="{1E4E24DF-2B6B-4A0F-BAB1-17D5BC2114DD}" srcOrd="0" destOrd="0" presId="urn:microsoft.com/office/officeart/2005/8/layout/matrix3"/>
    <dgm:cxn modelId="{DC6210BD-42BC-420C-B9FE-A5250E72B515}" srcId="{C8C18E1C-B702-4E7E-9F01-78DE61B94113}" destId="{0DFF6929-90EB-492B-811E-0CA910EFDC03}" srcOrd="1" destOrd="0" parTransId="{DE4274EA-ED59-40EC-848F-11E837E1068B}" sibTransId="{8FF1355E-3155-4F9C-97CD-F0A355CBF650}"/>
    <dgm:cxn modelId="{D92B8DEE-B26B-4E16-8FDF-8E126ED20501}" type="presOf" srcId="{C8C18E1C-B702-4E7E-9F01-78DE61B94113}" destId="{29AA758B-ADC0-4847-AB55-C3C0D5EC4490}" srcOrd="0" destOrd="0" presId="urn:microsoft.com/office/officeart/2005/8/layout/matrix3"/>
    <dgm:cxn modelId="{979255F5-219E-4592-A156-22EC0DBEB8E4}" type="presOf" srcId="{892E9ECE-7C6D-46EA-A111-50FA24098C37}" destId="{65B3FEFE-307F-4B20-B4C9-0386AF63C595}" srcOrd="0" destOrd="0" presId="urn:microsoft.com/office/officeart/2005/8/layout/matrix3"/>
    <dgm:cxn modelId="{202E4B1D-21CB-4F87-8715-565CFFF720F1}" type="presParOf" srcId="{29AA758B-ADC0-4847-AB55-C3C0D5EC4490}" destId="{BD8D1842-7B0A-4B04-9219-62292613F285}" srcOrd="0" destOrd="0" presId="urn:microsoft.com/office/officeart/2005/8/layout/matrix3"/>
    <dgm:cxn modelId="{89CD1E61-EB66-4DD0-8E16-88CCFF5EF8BF}" type="presParOf" srcId="{29AA758B-ADC0-4847-AB55-C3C0D5EC4490}" destId="{C239CD03-E679-4D37-B5A1-7F916F87693C}" srcOrd="1" destOrd="0" presId="urn:microsoft.com/office/officeart/2005/8/layout/matrix3"/>
    <dgm:cxn modelId="{09641BA4-01AB-4868-B534-4644D3C25AB9}" type="presParOf" srcId="{29AA758B-ADC0-4847-AB55-C3C0D5EC4490}" destId="{45C96999-8416-4E4B-9E9A-B965A56A7840}" srcOrd="2" destOrd="0" presId="urn:microsoft.com/office/officeart/2005/8/layout/matrix3"/>
    <dgm:cxn modelId="{DCA96CCE-C246-4D7E-9898-8319256C5252}" type="presParOf" srcId="{29AA758B-ADC0-4847-AB55-C3C0D5EC4490}" destId="{1E4E24DF-2B6B-4A0F-BAB1-17D5BC2114DD}" srcOrd="3" destOrd="0" presId="urn:microsoft.com/office/officeart/2005/8/layout/matrix3"/>
    <dgm:cxn modelId="{37F376BB-7C3B-42E1-B8A3-DD885C864CE0}" type="presParOf" srcId="{29AA758B-ADC0-4847-AB55-C3C0D5EC4490}" destId="{65B3FEFE-307F-4B20-B4C9-0386AF63C5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5F909-758C-487C-9554-D3EFC908F6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1BE34F-53E7-473B-A463-686826AC0916}">
      <dgm:prSet/>
      <dgm:spPr/>
      <dgm:t>
        <a:bodyPr/>
        <a:lstStyle/>
        <a:p>
          <a:r>
            <a:rPr lang="en-US"/>
            <a:t>43 litigations since 2009</a:t>
          </a:r>
        </a:p>
      </dgm:t>
    </dgm:pt>
    <dgm:pt modelId="{C6C7EB4D-473B-45A0-A6BB-1002CB00A4A9}" type="parTrans" cxnId="{CD7EAEFC-0425-4A40-BFDF-51691503AFAB}">
      <dgm:prSet/>
      <dgm:spPr/>
      <dgm:t>
        <a:bodyPr/>
        <a:lstStyle/>
        <a:p>
          <a:endParaRPr lang="en-US"/>
        </a:p>
      </dgm:t>
    </dgm:pt>
    <dgm:pt modelId="{545EF639-0F90-4110-90AD-E38446679805}" type="sibTrans" cxnId="{CD7EAEFC-0425-4A40-BFDF-51691503AFAB}">
      <dgm:prSet/>
      <dgm:spPr/>
      <dgm:t>
        <a:bodyPr/>
        <a:lstStyle/>
        <a:p>
          <a:endParaRPr lang="en-US"/>
        </a:p>
      </dgm:t>
    </dgm:pt>
    <dgm:pt modelId="{0165B726-1A44-455C-91A3-1353E1BB3AE8}">
      <dgm:prSet/>
      <dgm:spPr/>
      <dgm:t>
        <a:bodyPr/>
        <a:lstStyle/>
        <a:p>
          <a:r>
            <a:rPr lang="en-US"/>
            <a:t>Victorious every time</a:t>
          </a:r>
        </a:p>
      </dgm:t>
    </dgm:pt>
    <dgm:pt modelId="{8B95FC65-5ACE-45C4-9585-1519ECD393EF}" type="parTrans" cxnId="{149AD7D7-0E8E-4E49-95F7-C993EB447168}">
      <dgm:prSet/>
      <dgm:spPr/>
      <dgm:t>
        <a:bodyPr/>
        <a:lstStyle/>
        <a:p>
          <a:endParaRPr lang="en-US"/>
        </a:p>
      </dgm:t>
    </dgm:pt>
    <dgm:pt modelId="{D106C536-6709-4787-A4B8-CB6D7E7B074E}" type="sibTrans" cxnId="{149AD7D7-0E8E-4E49-95F7-C993EB447168}">
      <dgm:prSet/>
      <dgm:spPr/>
      <dgm:t>
        <a:bodyPr/>
        <a:lstStyle/>
        <a:p>
          <a:endParaRPr lang="en-US"/>
        </a:p>
      </dgm:t>
    </dgm:pt>
    <dgm:pt modelId="{C8B1E854-2EDA-48A5-AA3B-EA5BE4897592}">
      <dgm:prSet/>
      <dgm:spPr/>
      <dgm:t>
        <a:bodyPr/>
        <a:lstStyle/>
        <a:p>
          <a:r>
            <a:rPr lang="en-US"/>
            <a:t>Attacking me is now ‘impractical’</a:t>
          </a:r>
        </a:p>
      </dgm:t>
    </dgm:pt>
    <dgm:pt modelId="{866B1539-D6ED-4B4F-9B32-87D3CFD4A9CF}" type="parTrans" cxnId="{8691C814-FE43-4B0F-8E74-72F2DDFDF999}">
      <dgm:prSet/>
      <dgm:spPr/>
      <dgm:t>
        <a:bodyPr/>
        <a:lstStyle/>
        <a:p>
          <a:endParaRPr lang="en-US"/>
        </a:p>
      </dgm:t>
    </dgm:pt>
    <dgm:pt modelId="{5237430F-A50A-47DF-8C37-E05DB97B23FA}" type="sibTrans" cxnId="{8691C814-FE43-4B0F-8E74-72F2DDFDF999}">
      <dgm:prSet/>
      <dgm:spPr/>
      <dgm:t>
        <a:bodyPr/>
        <a:lstStyle/>
        <a:p>
          <a:endParaRPr lang="en-US"/>
        </a:p>
      </dgm:t>
    </dgm:pt>
    <dgm:pt modelId="{88903764-BB92-4A0E-A01D-CA5E57140A86}">
      <dgm:prSet/>
      <dgm:spPr/>
      <dgm:t>
        <a:bodyPr/>
        <a:lstStyle/>
        <a:p>
          <a:r>
            <a:rPr lang="en-US"/>
            <a:t>Continuous peppering with litigation against myself</a:t>
          </a:r>
        </a:p>
      </dgm:t>
    </dgm:pt>
    <dgm:pt modelId="{8CDB5751-939A-4E22-8632-153582C7E699}" type="parTrans" cxnId="{857B4459-1C6D-4E36-8BDF-2F7D268915F8}">
      <dgm:prSet/>
      <dgm:spPr/>
      <dgm:t>
        <a:bodyPr/>
        <a:lstStyle/>
        <a:p>
          <a:endParaRPr lang="en-US"/>
        </a:p>
      </dgm:t>
    </dgm:pt>
    <dgm:pt modelId="{4DDC0E61-3455-4118-912F-ECE32455561E}" type="sibTrans" cxnId="{857B4459-1C6D-4E36-8BDF-2F7D268915F8}">
      <dgm:prSet/>
      <dgm:spPr/>
      <dgm:t>
        <a:bodyPr/>
        <a:lstStyle/>
        <a:p>
          <a:endParaRPr lang="en-US"/>
        </a:p>
      </dgm:t>
    </dgm:pt>
    <dgm:pt modelId="{EF8A3647-7278-4B1B-AC1F-9D895D76DFDA}">
      <dgm:prSet/>
      <dgm:spPr/>
      <dgm:t>
        <a:bodyPr/>
        <a:lstStyle/>
        <a:p>
          <a:r>
            <a:rPr lang="en-US"/>
            <a:t>Rolling attempted complaints, reports, criminal charges, torts, media releases</a:t>
          </a:r>
        </a:p>
      </dgm:t>
    </dgm:pt>
    <dgm:pt modelId="{E65A9AA7-6180-4973-9DC5-E5A77297D621}" type="parTrans" cxnId="{36458C50-8C3C-423E-9F63-FE56F7C1E80D}">
      <dgm:prSet/>
      <dgm:spPr/>
      <dgm:t>
        <a:bodyPr/>
        <a:lstStyle/>
        <a:p>
          <a:endParaRPr lang="en-US"/>
        </a:p>
      </dgm:t>
    </dgm:pt>
    <dgm:pt modelId="{17C3A6C9-5AE8-4C2C-A830-889ED7874116}" type="sibTrans" cxnId="{36458C50-8C3C-423E-9F63-FE56F7C1E80D}">
      <dgm:prSet/>
      <dgm:spPr/>
      <dgm:t>
        <a:bodyPr/>
        <a:lstStyle/>
        <a:p>
          <a:endParaRPr lang="en-US"/>
        </a:p>
      </dgm:t>
    </dgm:pt>
    <dgm:pt modelId="{EA2A402F-F06C-4BA5-AD60-0F9C444A8636}">
      <dgm:prSet/>
      <dgm:spPr/>
      <dgm:t>
        <a:bodyPr/>
        <a:lstStyle/>
        <a:p>
          <a:r>
            <a:rPr lang="en-US"/>
            <a:t>Only now jumping out of the trench</a:t>
          </a:r>
        </a:p>
      </dgm:t>
    </dgm:pt>
    <dgm:pt modelId="{9439A7D5-E3C7-4A93-97C4-A0E4FFBC00D6}" type="parTrans" cxnId="{E4BE88A8-F1AF-471F-BA80-896AA969FDBB}">
      <dgm:prSet/>
      <dgm:spPr/>
      <dgm:t>
        <a:bodyPr/>
        <a:lstStyle/>
        <a:p>
          <a:endParaRPr lang="en-US"/>
        </a:p>
      </dgm:t>
    </dgm:pt>
    <dgm:pt modelId="{558C2C10-7C9B-4622-8D12-9CCE4877E33D}" type="sibTrans" cxnId="{E4BE88A8-F1AF-471F-BA80-896AA969FDBB}">
      <dgm:prSet/>
      <dgm:spPr/>
      <dgm:t>
        <a:bodyPr/>
        <a:lstStyle/>
        <a:p>
          <a:endParaRPr lang="en-US"/>
        </a:p>
      </dgm:t>
    </dgm:pt>
    <dgm:pt modelId="{1C8B6223-4A22-467B-9A1C-D48CF7D77378}">
      <dgm:prSet/>
      <dgm:spPr/>
      <dgm:t>
        <a:bodyPr/>
        <a:lstStyle/>
        <a:p>
          <a:r>
            <a:rPr lang="en-US"/>
            <a:t>Spent 20 years boning up on law to point of litigation efficiency</a:t>
          </a:r>
        </a:p>
      </dgm:t>
    </dgm:pt>
    <dgm:pt modelId="{2E27ED12-3F56-4CC5-9D9A-308A93185F5C}" type="parTrans" cxnId="{B44BE2B8-3FC0-4251-ABB9-4C8B1B5FEC07}">
      <dgm:prSet/>
      <dgm:spPr/>
      <dgm:t>
        <a:bodyPr/>
        <a:lstStyle/>
        <a:p>
          <a:endParaRPr lang="en-US"/>
        </a:p>
      </dgm:t>
    </dgm:pt>
    <dgm:pt modelId="{8FCFE331-B312-40B0-AF15-350E0A994234}" type="sibTrans" cxnId="{B44BE2B8-3FC0-4251-ABB9-4C8B1B5FEC07}">
      <dgm:prSet/>
      <dgm:spPr/>
      <dgm:t>
        <a:bodyPr/>
        <a:lstStyle/>
        <a:p>
          <a:endParaRPr lang="en-US"/>
        </a:p>
      </dgm:t>
    </dgm:pt>
    <dgm:pt modelId="{5664664D-1676-45DC-BD66-F680019721BA}">
      <dgm:prSet/>
      <dgm:spPr/>
      <dgm:t>
        <a:bodyPr/>
        <a:lstStyle/>
        <a:p>
          <a:r>
            <a:rPr lang="en-US"/>
            <a:t>Saw appalling incompetency in marriage (2017), abortion (2019), Pell (2017-20) etc.</a:t>
          </a:r>
        </a:p>
      </dgm:t>
    </dgm:pt>
    <dgm:pt modelId="{36990650-D174-40C6-868C-D8DC14E2115F}" type="parTrans" cxnId="{D9A452B9-F2A8-4F83-B290-69E124CFECE1}">
      <dgm:prSet/>
      <dgm:spPr/>
      <dgm:t>
        <a:bodyPr/>
        <a:lstStyle/>
        <a:p>
          <a:endParaRPr lang="en-US"/>
        </a:p>
      </dgm:t>
    </dgm:pt>
    <dgm:pt modelId="{0F07A2AC-07F8-4756-84E5-6003B50B76E5}" type="sibTrans" cxnId="{D9A452B9-F2A8-4F83-B290-69E124CFECE1}">
      <dgm:prSet/>
      <dgm:spPr/>
      <dgm:t>
        <a:bodyPr/>
        <a:lstStyle/>
        <a:p>
          <a:endParaRPr lang="en-US"/>
        </a:p>
      </dgm:t>
    </dgm:pt>
    <dgm:pt modelId="{FE07A557-73AE-43A0-8594-E78A203EDEB2}" type="pres">
      <dgm:prSet presAssocID="{24C5F909-758C-487C-9554-D3EFC908F693}" presName="diagram" presStyleCnt="0">
        <dgm:presLayoutVars>
          <dgm:dir/>
          <dgm:resizeHandles val="exact"/>
        </dgm:presLayoutVars>
      </dgm:prSet>
      <dgm:spPr/>
    </dgm:pt>
    <dgm:pt modelId="{33EBAF03-898C-4E7C-97B2-B461CE37B656}" type="pres">
      <dgm:prSet presAssocID="{3E1BE34F-53E7-473B-A463-686826AC0916}" presName="node" presStyleLbl="node1" presStyleIdx="0" presStyleCnt="8">
        <dgm:presLayoutVars>
          <dgm:bulletEnabled val="1"/>
        </dgm:presLayoutVars>
      </dgm:prSet>
      <dgm:spPr/>
    </dgm:pt>
    <dgm:pt modelId="{018C0D87-E81D-4FCA-BB35-75624E839931}" type="pres">
      <dgm:prSet presAssocID="{545EF639-0F90-4110-90AD-E38446679805}" presName="sibTrans" presStyleCnt="0"/>
      <dgm:spPr/>
    </dgm:pt>
    <dgm:pt modelId="{A8D74C67-2A51-4A99-9532-F13C7649FCD4}" type="pres">
      <dgm:prSet presAssocID="{0165B726-1A44-455C-91A3-1353E1BB3AE8}" presName="node" presStyleLbl="node1" presStyleIdx="1" presStyleCnt="8">
        <dgm:presLayoutVars>
          <dgm:bulletEnabled val="1"/>
        </dgm:presLayoutVars>
      </dgm:prSet>
      <dgm:spPr/>
    </dgm:pt>
    <dgm:pt modelId="{71E01342-29F3-429D-8F85-297F468D8D4A}" type="pres">
      <dgm:prSet presAssocID="{D106C536-6709-4787-A4B8-CB6D7E7B074E}" presName="sibTrans" presStyleCnt="0"/>
      <dgm:spPr/>
    </dgm:pt>
    <dgm:pt modelId="{149EF0A9-240E-474B-8AA1-2B1E9CAA15A7}" type="pres">
      <dgm:prSet presAssocID="{C8B1E854-2EDA-48A5-AA3B-EA5BE4897592}" presName="node" presStyleLbl="node1" presStyleIdx="2" presStyleCnt="8">
        <dgm:presLayoutVars>
          <dgm:bulletEnabled val="1"/>
        </dgm:presLayoutVars>
      </dgm:prSet>
      <dgm:spPr/>
    </dgm:pt>
    <dgm:pt modelId="{02D65944-45A0-4E22-904B-DCF7619CCEAD}" type="pres">
      <dgm:prSet presAssocID="{5237430F-A50A-47DF-8C37-E05DB97B23FA}" presName="sibTrans" presStyleCnt="0"/>
      <dgm:spPr/>
    </dgm:pt>
    <dgm:pt modelId="{F95F8520-F0F3-4B60-9324-791094A9C5EE}" type="pres">
      <dgm:prSet presAssocID="{88903764-BB92-4A0E-A01D-CA5E57140A86}" presName="node" presStyleLbl="node1" presStyleIdx="3" presStyleCnt="8">
        <dgm:presLayoutVars>
          <dgm:bulletEnabled val="1"/>
        </dgm:presLayoutVars>
      </dgm:prSet>
      <dgm:spPr/>
    </dgm:pt>
    <dgm:pt modelId="{E5FE6E0F-30AD-4705-A115-B30B1D131B78}" type="pres">
      <dgm:prSet presAssocID="{4DDC0E61-3455-4118-912F-ECE32455561E}" presName="sibTrans" presStyleCnt="0"/>
      <dgm:spPr/>
    </dgm:pt>
    <dgm:pt modelId="{B7A9B03C-9E08-4F85-906F-5EAC1C541AA9}" type="pres">
      <dgm:prSet presAssocID="{EF8A3647-7278-4B1B-AC1F-9D895D76DFDA}" presName="node" presStyleLbl="node1" presStyleIdx="4" presStyleCnt="8">
        <dgm:presLayoutVars>
          <dgm:bulletEnabled val="1"/>
        </dgm:presLayoutVars>
      </dgm:prSet>
      <dgm:spPr/>
    </dgm:pt>
    <dgm:pt modelId="{340D28CB-EFE7-4F1C-8E9D-A2519B69024C}" type="pres">
      <dgm:prSet presAssocID="{17C3A6C9-5AE8-4C2C-A830-889ED7874116}" presName="sibTrans" presStyleCnt="0"/>
      <dgm:spPr/>
    </dgm:pt>
    <dgm:pt modelId="{C3DCD538-ED66-4D35-86B5-12B8F8477DEE}" type="pres">
      <dgm:prSet presAssocID="{EA2A402F-F06C-4BA5-AD60-0F9C444A8636}" presName="node" presStyleLbl="node1" presStyleIdx="5" presStyleCnt="8">
        <dgm:presLayoutVars>
          <dgm:bulletEnabled val="1"/>
        </dgm:presLayoutVars>
      </dgm:prSet>
      <dgm:spPr/>
    </dgm:pt>
    <dgm:pt modelId="{5725DB31-E1C5-456D-97B1-85EA35613A99}" type="pres">
      <dgm:prSet presAssocID="{558C2C10-7C9B-4622-8D12-9CCE4877E33D}" presName="sibTrans" presStyleCnt="0"/>
      <dgm:spPr/>
    </dgm:pt>
    <dgm:pt modelId="{AE15D518-4185-4BE2-82F5-19BE1D9A1278}" type="pres">
      <dgm:prSet presAssocID="{1C8B6223-4A22-467B-9A1C-D48CF7D77378}" presName="node" presStyleLbl="node1" presStyleIdx="6" presStyleCnt="8">
        <dgm:presLayoutVars>
          <dgm:bulletEnabled val="1"/>
        </dgm:presLayoutVars>
      </dgm:prSet>
      <dgm:spPr/>
    </dgm:pt>
    <dgm:pt modelId="{D734D06E-E838-4636-97C9-F4D58714EDDE}" type="pres">
      <dgm:prSet presAssocID="{8FCFE331-B312-40B0-AF15-350E0A994234}" presName="sibTrans" presStyleCnt="0"/>
      <dgm:spPr/>
    </dgm:pt>
    <dgm:pt modelId="{AB561B35-6574-47FB-AA29-E63DBE5A30AC}" type="pres">
      <dgm:prSet presAssocID="{5664664D-1676-45DC-BD66-F680019721BA}" presName="node" presStyleLbl="node1" presStyleIdx="7" presStyleCnt="8">
        <dgm:presLayoutVars>
          <dgm:bulletEnabled val="1"/>
        </dgm:presLayoutVars>
      </dgm:prSet>
      <dgm:spPr/>
    </dgm:pt>
  </dgm:ptLst>
  <dgm:cxnLst>
    <dgm:cxn modelId="{E5046F01-397A-4BEF-B163-28C21CAB1014}" type="presOf" srcId="{EA2A402F-F06C-4BA5-AD60-0F9C444A8636}" destId="{C3DCD538-ED66-4D35-86B5-12B8F8477DEE}" srcOrd="0" destOrd="0" presId="urn:microsoft.com/office/officeart/2005/8/layout/default"/>
    <dgm:cxn modelId="{8691C814-FE43-4B0F-8E74-72F2DDFDF999}" srcId="{24C5F909-758C-487C-9554-D3EFC908F693}" destId="{C8B1E854-2EDA-48A5-AA3B-EA5BE4897592}" srcOrd="2" destOrd="0" parTransId="{866B1539-D6ED-4B4F-9B32-87D3CFD4A9CF}" sibTransId="{5237430F-A50A-47DF-8C37-E05DB97B23FA}"/>
    <dgm:cxn modelId="{9468292F-88B6-45F5-A580-A6A000A4FA17}" type="presOf" srcId="{EF8A3647-7278-4B1B-AC1F-9D895D76DFDA}" destId="{B7A9B03C-9E08-4F85-906F-5EAC1C541AA9}" srcOrd="0" destOrd="0" presId="urn:microsoft.com/office/officeart/2005/8/layout/default"/>
    <dgm:cxn modelId="{70E2EE3A-71E9-4793-B5DD-80752399E662}" type="presOf" srcId="{5664664D-1676-45DC-BD66-F680019721BA}" destId="{AB561B35-6574-47FB-AA29-E63DBE5A30AC}" srcOrd="0" destOrd="0" presId="urn:microsoft.com/office/officeart/2005/8/layout/default"/>
    <dgm:cxn modelId="{44AE5046-45AC-4720-88EB-C7252000724D}" type="presOf" srcId="{1C8B6223-4A22-467B-9A1C-D48CF7D77378}" destId="{AE15D518-4185-4BE2-82F5-19BE1D9A1278}" srcOrd="0" destOrd="0" presId="urn:microsoft.com/office/officeart/2005/8/layout/default"/>
    <dgm:cxn modelId="{36458C50-8C3C-423E-9F63-FE56F7C1E80D}" srcId="{24C5F909-758C-487C-9554-D3EFC908F693}" destId="{EF8A3647-7278-4B1B-AC1F-9D895D76DFDA}" srcOrd="4" destOrd="0" parTransId="{E65A9AA7-6180-4973-9DC5-E5A77297D621}" sibTransId="{17C3A6C9-5AE8-4C2C-A830-889ED7874116}"/>
    <dgm:cxn modelId="{857B4459-1C6D-4E36-8BDF-2F7D268915F8}" srcId="{24C5F909-758C-487C-9554-D3EFC908F693}" destId="{88903764-BB92-4A0E-A01D-CA5E57140A86}" srcOrd="3" destOrd="0" parTransId="{8CDB5751-939A-4E22-8632-153582C7E699}" sibTransId="{4DDC0E61-3455-4118-912F-ECE32455561E}"/>
    <dgm:cxn modelId="{28D46795-D54E-456D-B198-7D8D74F6C701}" type="presOf" srcId="{88903764-BB92-4A0E-A01D-CA5E57140A86}" destId="{F95F8520-F0F3-4B60-9324-791094A9C5EE}" srcOrd="0" destOrd="0" presId="urn:microsoft.com/office/officeart/2005/8/layout/default"/>
    <dgm:cxn modelId="{E4BE88A8-F1AF-471F-BA80-896AA969FDBB}" srcId="{24C5F909-758C-487C-9554-D3EFC908F693}" destId="{EA2A402F-F06C-4BA5-AD60-0F9C444A8636}" srcOrd="5" destOrd="0" parTransId="{9439A7D5-E3C7-4A93-97C4-A0E4FFBC00D6}" sibTransId="{558C2C10-7C9B-4622-8D12-9CCE4877E33D}"/>
    <dgm:cxn modelId="{B5EA82AE-C477-4310-89B1-0910E4191FA1}" type="presOf" srcId="{24C5F909-758C-487C-9554-D3EFC908F693}" destId="{FE07A557-73AE-43A0-8594-E78A203EDEB2}" srcOrd="0" destOrd="0" presId="urn:microsoft.com/office/officeart/2005/8/layout/default"/>
    <dgm:cxn modelId="{B44BE2B8-3FC0-4251-ABB9-4C8B1B5FEC07}" srcId="{24C5F909-758C-487C-9554-D3EFC908F693}" destId="{1C8B6223-4A22-467B-9A1C-D48CF7D77378}" srcOrd="6" destOrd="0" parTransId="{2E27ED12-3F56-4CC5-9D9A-308A93185F5C}" sibTransId="{8FCFE331-B312-40B0-AF15-350E0A994234}"/>
    <dgm:cxn modelId="{D9A452B9-F2A8-4F83-B290-69E124CFECE1}" srcId="{24C5F909-758C-487C-9554-D3EFC908F693}" destId="{5664664D-1676-45DC-BD66-F680019721BA}" srcOrd="7" destOrd="0" parTransId="{36990650-D174-40C6-868C-D8DC14E2115F}" sibTransId="{0F07A2AC-07F8-4756-84E5-6003B50B76E5}"/>
    <dgm:cxn modelId="{A6852DBC-01C4-4A51-84D3-9E10BD77A1A4}" type="presOf" srcId="{3E1BE34F-53E7-473B-A463-686826AC0916}" destId="{33EBAF03-898C-4E7C-97B2-B461CE37B656}" srcOrd="0" destOrd="0" presId="urn:microsoft.com/office/officeart/2005/8/layout/default"/>
    <dgm:cxn modelId="{149AD7D7-0E8E-4E49-95F7-C993EB447168}" srcId="{24C5F909-758C-487C-9554-D3EFC908F693}" destId="{0165B726-1A44-455C-91A3-1353E1BB3AE8}" srcOrd="1" destOrd="0" parTransId="{8B95FC65-5ACE-45C4-9585-1519ECD393EF}" sibTransId="{D106C536-6709-4787-A4B8-CB6D7E7B074E}"/>
    <dgm:cxn modelId="{EE00BBD9-F4C7-4A33-ABA6-746D8E92913A}" type="presOf" srcId="{C8B1E854-2EDA-48A5-AA3B-EA5BE4897592}" destId="{149EF0A9-240E-474B-8AA1-2B1E9CAA15A7}" srcOrd="0" destOrd="0" presId="urn:microsoft.com/office/officeart/2005/8/layout/default"/>
    <dgm:cxn modelId="{EB6DFBEE-51D9-400B-B36D-0DC10E6CFBFF}" type="presOf" srcId="{0165B726-1A44-455C-91A3-1353E1BB3AE8}" destId="{A8D74C67-2A51-4A99-9532-F13C7649FCD4}" srcOrd="0" destOrd="0" presId="urn:microsoft.com/office/officeart/2005/8/layout/default"/>
    <dgm:cxn modelId="{CD7EAEFC-0425-4A40-BFDF-51691503AFAB}" srcId="{24C5F909-758C-487C-9554-D3EFC908F693}" destId="{3E1BE34F-53E7-473B-A463-686826AC0916}" srcOrd="0" destOrd="0" parTransId="{C6C7EB4D-473B-45A0-A6BB-1002CB00A4A9}" sibTransId="{545EF639-0F90-4110-90AD-E38446679805}"/>
    <dgm:cxn modelId="{E8B843B4-44E8-4F02-B313-F9851C23733B}" type="presParOf" srcId="{FE07A557-73AE-43A0-8594-E78A203EDEB2}" destId="{33EBAF03-898C-4E7C-97B2-B461CE37B656}" srcOrd="0" destOrd="0" presId="urn:microsoft.com/office/officeart/2005/8/layout/default"/>
    <dgm:cxn modelId="{91CC1793-9AAD-485E-93CF-865C5657B610}" type="presParOf" srcId="{FE07A557-73AE-43A0-8594-E78A203EDEB2}" destId="{018C0D87-E81D-4FCA-BB35-75624E839931}" srcOrd="1" destOrd="0" presId="urn:microsoft.com/office/officeart/2005/8/layout/default"/>
    <dgm:cxn modelId="{8A5D7DC1-7BD9-498B-B83F-468599EDF2FF}" type="presParOf" srcId="{FE07A557-73AE-43A0-8594-E78A203EDEB2}" destId="{A8D74C67-2A51-4A99-9532-F13C7649FCD4}" srcOrd="2" destOrd="0" presId="urn:microsoft.com/office/officeart/2005/8/layout/default"/>
    <dgm:cxn modelId="{895D7C51-4A48-40EF-8743-75F30DFFEC1B}" type="presParOf" srcId="{FE07A557-73AE-43A0-8594-E78A203EDEB2}" destId="{71E01342-29F3-429D-8F85-297F468D8D4A}" srcOrd="3" destOrd="0" presId="urn:microsoft.com/office/officeart/2005/8/layout/default"/>
    <dgm:cxn modelId="{F0E33824-DBAE-4EC7-B88F-9A849C69D8C9}" type="presParOf" srcId="{FE07A557-73AE-43A0-8594-E78A203EDEB2}" destId="{149EF0A9-240E-474B-8AA1-2B1E9CAA15A7}" srcOrd="4" destOrd="0" presId="urn:microsoft.com/office/officeart/2005/8/layout/default"/>
    <dgm:cxn modelId="{ECEEE00B-595A-42D5-B903-0B4459A3CB12}" type="presParOf" srcId="{FE07A557-73AE-43A0-8594-E78A203EDEB2}" destId="{02D65944-45A0-4E22-904B-DCF7619CCEAD}" srcOrd="5" destOrd="0" presId="urn:microsoft.com/office/officeart/2005/8/layout/default"/>
    <dgm:cxn modelId="{863FFA2F-B685-49D0-8B20-DE16462EBBF2}" type="presParOf" srcId="{FE07A557-73AE-43A0-8594-E78A203EDEB2}" destId="{F95F8520-F0F3-4B60-9324-791094A9C5EE}" srcOrd="6" destOrd="0" presId="urn:microsoft.com/office/officeart/2005/8/layout/default"/>
    <dgm:cxn modelId="{9A4C18FF-E96A-4E82-A258-D4F51CB89E95}" type="presParOf" srcId="{FE07A557-73AE-43A0-8594-E78A203EDEB2}" destId="{E5FE6E0F-30AD-4705-A115-B30B1D131B78}" srcOrd="7" destOrd="0" presId="urn:microsoft.com/office/officeart/2005/8/layout/default"/>
    <dgm:cxn modelId="{2FA47A0B-3C38-47F5-A2A7-31BBE6049627}" type="presParOf" srcId="{FE07A557-73AE-43A0-8594-E78A203EDEB2}" destId="{B7A9B03C-9E08-4F85-906F-5EAC1C541AA9}" srcOrd="8" destOrd="0" presId="urn:microsoft.com/office/officeart/2005/8/layout/default"/>
    <dgm:cxn modelId="{C727EEC8-D433-4584-96B9-993FC83FD913}" type="presParOf" srcId="{FE07A557-73AE-43A0-8594-E78A203EDEB2}" destId="{340D28CB-EFE7-4F1C-8E9D-A2519B69024C}" srcOrd="9" destOrd="0" presId="urn:microsoft.com/office/officeart/2005/8/layout/default"/>
    <dgm:cxn modelId="{7340F30C-C0B6-4375-BBEB-A955C14A6D9F}" type="presParOf" srcId="{FE07A557-73AE-43A0-8594-E78A203EDEB2}" destId="{C3DCD538-ED66-4D35-86B5-12B8F8477DEE}" srcOrd="10" destOrd="0" presId="urn:microsoft.com/office/officeart/2005/8/layout/default"/>
    <dgm:cxn modelId="{1F5859DD-AD06-4EBF-B66F-D5C6728C27E4}" type="presParOf" srcId="{FE07A557-73AE-43A0-8594-E78A203EDEB2}" destId="{5725DB31-E1C5-456D-97B1-85EA35613A99}" srcOrd="11" destOrd="0" presId="urn:microsoft.com/office/officeart/2005/8/layout/default"/>
    <dgm:cxn modelId="{2850CE45-F76D-43BB-B5F8-3FB4B31C9AE4}" type="presParOf" srcId="{FE07A557-73AE-43A0-8594-E78A203EDEB2}" destId="{AE15D518-4185-4BE2-82F5-19BE1D9A1278}" srcOrd="12" destOrd="0" presId="urn:microsoft.com/office/officeart/2005/8/layout/default"/>
    <dgm:cxn modelId="{1283E1EB-66F0-43EC-9109-BFE41EE5C4FD}" type="presParOf" srcId="{FE07A557-73AE-43A0-8594-E78A203EDEB2}" destId="{D734D06E-E838-4636-97C9-F4D58714EDDE}" srcOrd="13" destOrd="0" presId="urn:microsoft.com/office/officeart/2005/8/layout/default"/>
    <dgm:cxn modelId="{222B9043-2EA2-4CE4-AD28-42131D3E3C33}" type="presParOf" srcId="{FE07A557-73AE-43A0-8594-E78A203EDEB2}" destId="{AB561B35-6574-47FB-AA29-E63DBE5A30A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1842-7B0A-4B04-9219-62292613F285}">
      <dsp:nvSpPr>
        <dsp:cNvPr id="0" name=""/>
        <dsp:cNvSpPr/>
      </dsp:nvSpPr>
      <dsp:spPr>
        <a:xfrm>
          <a:off x="336424" y="0"/>
          <a:ext cx="5499099" cy="54990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9CD03-E679-4D37-B5A1-7F916F87693C}">
      <dsp:nvSpPr>
        <dsp:cNvPr id="0" name=""/>
        <dsp:cNvSpPr/>
      </dsp:nvSpPr>
      <dsp:spPr>
        <a:xfrm>
          <a:off x="858838" y="522414"/>
          <a:ext cx="2144649" cy="214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Politics – Elections and Parliaments</a:t>
          </a:r>
        </a:p>
      </dsp:txBody>
      <dsp:txXfrm>
        <a:off x="963531" y="627107"/>
        <a:ext cx="1935263" cy="1935263"/>
      </dsp:txXfrm>
    </dsp:sp>
    <dsp:sp modelId="{45C96999-8416-4E4B-9E9A-B965A56A7840}">
      <dsp:nvSpPr>
        <dsp:cNvPr id="0" name=""/>
        <dsp:cNvSpPr/>
      </dsp:nvSpPr>
      <dsp:spPr>
        <a:xfrm>
          <a:off x="3168460" y="522414"/>
          <a:ext cx="2144649" cy="214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Law – Courts and Tribunals</a:t>
          </a:r>
        </a:p>
      </dsp:txBody>
      <dsp:txXfrm>
        <a:off x="3273153" y="627107"/>
        <a:ext cx="1935263" cy="1935263"/>
      </dsp:txXfrm>
    </dsp:sp>
    <dsp:sp modelId="{1E4E24DF-2B6B-4A0F-BAB1-17D5BC2114DD}">
      <dsp:nvSpPr>
        <dsp:cNvPr id="0" name=""/>
        <dsp:cNvSpPr/>
      </dsp:nvSpPr>
      <dsp:spPr>
        <a:xfrm>
          <a:off x="858838" y="2832036"/>
          <a:ext cx="2144649" cy="214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Media – Newspapers, Internet, Radio, Television</a:t>
          </a:r>
        </a:p>
      </dsp:txBody>
      <dsp:txXfrm>
        <a:off x="963531" y="2936729"/>
        <a:ext cx="1935263" cy="1935263"/>
      </dsp:txXfrm>
    </dsp:sp>
    <dsp:sp modelId="{65B3FEFE-307F-4B20-B4C9-0386AF63C595}">
      <dsp:nvSpPr>
        <dsp:cNvPr id="0" name=""/>
        <dsp:cNvSpPr/>
      </dsp:nvSpPr>
      <dsp:spPr>
        <a:xfrm>
          <a:off x="3168460" y="2832036"/>
          <a:ext cx="2144649" cy="214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Social – Weaponising women, men, children, alternative genders, the aged, the unborn</a:t>
          </a:r>
        </a:p>
      </dsp:txBody>
      <dsp:txXfrm>
        <a:off x="3273153" y="2936729"/>
        <a:ext cx="1935263" cy="1935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BAF03-898C-4E7C-97B2-B461CE37B656}">
      <dsp:nvSpPr>
        <dsp:cNvPr id="0" name=""/>
        <dsp:cNvSpPr/>
      </dsp:nvSpPr>
      <dsp:spPr>
        <a:xfrm>
          <a:off x="3132" y="338050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43 litigations since 2009</a:t>
          </a:r>
        </a:p>
      </dsp:txBody>
      <dsp:txXfrm>
        <a:off x="3132" y="338050"/>
        <a:ext cx="2484883" cy="1490930"/>
      </dsp:txXfrm>
    </dsp:sp>
    <dsp:sp modelId="{A8D74C67-2A51-4A99-9532-F13C7649FCD4}">
      <dsp:nvSpPr>
        <dsp:cNvPr id="0" name=""/>
        <dsp:cNvSpPr/>
      </dsp:nvSpPr>
      <dsp:spPr>
        <a:xfrm>
          <a:off x="2736504" y="338050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Victorious every time</a:t>
          </a:r>
        </a:p>
      </dsp:txBody>
      <dsp:txXfrm>
        <a:off x="2736504" y="338050"/>
        <a:ext cx="2484883" cy="1490930"/>
      </dsp:txXfrm>
    </dsp:sp>
    <dsp:sp modelId="{149EF0A9-240E-474B-8AA1-2B1E9CAA15A7}">
      <dsp:nvSpPr>
        <dsp:cNvPr id="0" name=""/>
        <dsp:cNvSpPr/>
      </dsp:nvSpPr>
      <dsp:spPr>
        <a:xfrm>
          <a:off x="5469876" y="338050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Attacking me is now ‘impractical’</a:t>
          </a:r>
        </a:p>
      </dsp:txBody>
      <dsp:txXfrm>
        <a:off x="5469876" y="338050"/>
        <a:ext cx="2484883" cy="1490930"/>
      </dsp:txXfrm>
    </dsp:sp>
    <dsp:sp modelId="{F95F8520-F0F3-4B60-9324-791094A9C5EE}">
      <dsp:nvSpPr>
        <dsp:cNvPr id="0" name=""/>
        <dsp:cNvSpPr/>
      </dsp:nvSpPr>
      <dsp:spPr>
        <a:xfrm>
          <a:off x="8203248" y="338050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Continuous peppering with litigation against myself</a:t>
          </a:r>
        </a:p>
      </dsp:txBody>
      <dsp:txXfrm>
        <a:off x="8203248" y="338050"/>
        <a:ext cx="2484883" cy="1490930"/>
      </dsp:txXfrm>
    </dsp:sp>
    <dsp:sp modelId="{B7A9B03C-9E08-4F85-906F-5EAC1C541AA9}">
      <dsp:nvSpPr>
        <dsp:cNvPr id="0" name=""/>
        <dsp:cNvSpPr/>
      </dsp:nvSpPr>
      <dsp:spPr>
        <a:xfrm>
          <a:off x="3132" y="2077469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Rolling attempted complaints, reports, criminal charges, torts, media releases</a:t>
          </a:r>
        </a:p>
      </dsp:txBody>
      <dsp:txXfrm>
        <a:off x="3132" y="2077469"/>
        <a:ext cx="2484883" cy="1490930"/>
      </dsp:txXfrm>
    </dsp:sp>
    <dsp:sp modelId="{C3DCD538-ED66-4D35-86B5-12B8F8477DEE}">
      <dsp:nvSpPr>
        <dsp:cNvPr id="0" name=""/>
        <dsp:cNvSpPr/>
      </dsp:nvSpPr>
      <dsp:spPr>
        <a:xfrm>
          <a:off x="2736504" y="2077469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Only now jumping out of the trench</a:t>
          </a:r>
        </a:p>
      </dsp:txBody>
      <dsp:txXfrm>
        <a:off x="2736504" y="2077469"/>
        <a:ext cx="2484883" cy="1490930"/>
      </dsp:txXfrm>
    </dsp:sp>
    <dsp:sp modelId="{AE15D518-4185-4BE2-82F5-19BE1D9A1278}">
      <dsp:nvSpPr>
        <dsp:cNvPr id="0" name=""/>
        <dsp:cNvSpPr/>
      </dsp:nvSpPr>
      <dsp:spPr>
        <a:xfrm>
          <a:off x="5469876" y="2077469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Spent 20 years boning up on law to point of litigation efficiency</a:t>
          </a:r>
        </a:p>
      </dsp:txBody>
      <dsp:txXfrm>
        <a:off x="5469876" y="2077469"/>
        <a:ext cx="2484883" cy="1490930"/>
      </dsp:txXfrm>
    </dsp:sp>
    <dsp:sp modelId="{AB561B35-6574-47FB-AA29-E63DBE5A30AC}">
      <dsp:nvSpPr>
        <dsp:cNvPr id="0" name=""/>
        <dsp:cNvSpPr/>
      </dsp:nvSpPr>
      <dsp:spPr>
        <a:xfrm>
          <a:off x="8203248" y="2077469"/>
          <a:ext cx="2484883" cy="149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Saw appalling incompetency in marriage (2017), abortion (2019), Pell (2017-20) etc.</a:t>
          </a:r>
        </a:p>
      </dsp:txBody>
      <dsp:txXfrm>
        <a:off x="8203248" y="2077469"/>
        <a:ext cx="2484883" cy="1490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9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4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7/2/2023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E86A-9F97-C082-6748-9838797F3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87" y="907128"/>
            <a:ext cx="6699564" cy="13788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the People 2</a:t>
            </a:r>
            <a:b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of our Constitution</a:t>
            </a:r>
            <a:b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Government Integrity in South Australia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829D49-7EDA-FA6E-2913-ACF1B0A4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2647949"/>
            <a:ext cx="6766748" cy="328712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Adelaide Conservative Speakers Club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Lecture 2</a:t>
            </a:r>
            <a:r>
              <a:rPr lang="en-US" dirty="0"/>
              <a:t>: 2 July 2023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Speaker 2</a:t>
            </a:r>
            <a:r>
              <a:rPr lang="en-US" dirty="0"/>
              <a:t>: Robert Balzola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Stanford House 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207 East Terrace Adelaide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1 – 2 July 2023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10751FA-875F-8616-5BCF-74CF842AD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6" r="25646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7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839D-F972-D27F-F3F2-B084B115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[1] An &amp; </a:t>
            </a:r>
            <a:r>
              <a:rPr lang="en-US" dirty="0" err="1"/>
              <a:t>ors</a:t>
            </a:r>
            <a:r>
              <a:rPr lang="en-US" dirty="0"/>
              <a:t> V </a:t>
            </a:r>
            <a:r>
              <a:rPr lang="en-US" dirty="0" err="1"/>
              <a:t>abc</a:t>
            </a:r>
            <a:r>
              <a:rPr lang="en-US" dirty="0"/>
              <a:t> [</a:t>
            </a:r>
            <a:r>
              <a:rPr lang="en-US" dirty="0" err="1"/>
              <a:t>vcat</a:t>
            </a:r>
            <a:r>
              <a:rPr lang="en-US" dirty="0"/>
              <a:t> h228/2021]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B6D3-2B32-B69E-F33F-C025572B8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Catch the Fire Ministries 2008 </a:t>
            </a:r>
          </a:p>
          <a:p>
            <a:r>
              <a:rPr lang="en-US" dirty="0"/>
              <a:t>Direct pushback on s.8 Racial and Religious Tolerance Act (Vic) 2008</a:t>
            </a:r>
          </a:p>
          <a:p>
            <a:r>
              <a:rPr lang="en-US" dirty="0"/>
              <a:t>Using laws in ways inimical to the intended purpose</a:t>
            </a:r>
          </a:p>
          <a:p>
            <a:r>
              <a:rPr lang="en-US" dirty="0"/>
              <a:t>Coming up for final hearing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95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CB87E-2635-1BAD-C4B5-48A35ACA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Politics is Over the horizon </a:t>
            </a:r>
            <a:r>
              <a:rPr lang="en-US" sz="3400" dirty="0" err="1"/>
              <a:t>bomBing</a:t>
            </a:r>
            <a:endParaRPr lang="en-AU" sz="3400" dirty="0"/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A613-4924-C9AB-FDA3-B09091B8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/>
          </a:bodyPr>
          <a:lstStyle/>
          <a:p>
            <a:r>
              <a:rPr lang="en-US" dirty="0"/>
              <a:t>Like over the horizon bombing, you don’t see your enemy</a:t>
            </a:r>
          </a:p>
          <a:p>
            <a:r>
              <a:rPr lang="en-US" dirty="0"/>
              <a:t>You don’t hear the screams</a:t>
            </a:r>
          </a:p>
          <a:p>
            <a:r>
              <a:rPr lang="en-AU" dirty="0"/>
              <a:t>You don’t see the damage</a:t>
            </a:r>
          </a:p>
          <a:p>
            <a:r>
              <a:rPr lang="en-AU" dirty="0"/>
              <a:t>But you know you hit your targets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247B6-D3C7-4573-1293-404D44F20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r="5253"/>
          <a:stretch/>
        </p:blipFill>
        <p:spPr bwMode="auto">
          <a:xfrm>
            <a:off x="4876800" y="10"/>
            <a:ext cx="7315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4519-C815-E45D-7ED6-0612CBA4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subterfuge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4579-B939-5337-B91C-7288F608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Agencies deliberately undermining of agenda by deceit</a:t>
            </a:r>
          </a:p>
          <a:p>
            <a:r>
              <a:rPr lang="en-US" dirty="0"/>
              <a:t>Marriage a category of this</a:t>
            </a:r>
          </a:p>
          <a:p>
            <a:r>
              <a:rPr lang="en-US" dirty="0"/>
              <a:t>Infiltration of universities and little republics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159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0FC8-EC52-9654-E9A2-0BE052A4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activism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CC6F-FF3D-2701-19C3-48C2512F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 most sophisticated political movement currently in Australia</a:t>
            </a:r>
          </a:p>
          <a:p>
            <a:r>
              <a:rPr lang="en-US" dirty="0"/>
              <a:t>Quasi political entities includes Get Up!, BLM and ANTIFA</a:t>
            </a:r>
          </a:p>
          <a:p>
            <a:r>
              <a:rPr lang="en-US" dirty="0"/>
              <a:t>Devolution of mainstream political parties</a:t>
            </a:r>
          </a:p>
          <a:p>
            <a:r>
              <a:rPr lang="en-US" dirty="0"/>
              <a:t>Necessity to train army from diaspora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93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51569-A8F2-65B4-1A20-6E697504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 THE LAW AGAINST ITSELF</a:t>
            </a:r>
            <a:endParaRPr lang="en-AU"/>
          </a:p>
        </p:txBody>
      </p:sp>
      <p:pic>
        <p:nvPicPr>
          <p:cNvPr id="5" name="Picture 4" descr="Burning match">
            <a:extLst>
              <a:ext uri="{FF2B5EF4-FFF2-40B4-BE49-F238E27FC236}">
                <a16:creationId xmlns:a16="http://schemas.microsoft.com/office/drawing/2014/main" id="{50680F37-39E9-739C-0396-556BD0D9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1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E743-6C43-DEFF-55D5-AE45B9B2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en-US" dirty="0"/>
              <a:t>“We can use these laws” </a:t>
            </a:r>
          </a:p>
          <a:p>
            <a:r>
              <a:rPr lang="en-US" dirty="0"/>
              <a:t>“You” cannot use the same laws</a:t>
            </a:r>
          </a:p>
          <a:p>
            <a:r>
              <a:rPr lang="en-US" dirty="0"/>
              <a:t>Apply precedents against the one directional modality to show it up as false</a:t>
            </a:r>
          </a:p>
          <a:p>
            <a:r>
              <a:rPr lang="en-US" dirty="0"/>
              <a:t>Prosecute, imprison, bankrupt, punish, impede</a:t>
            </a:r>
          </a:p>
          <a:p>
            <a:r>
              <a:rPr lang="en-US" dirty="0"/>
              <a:t>Counter battery fire</a:t>
            </a:r>
          </a:p>
          <a:p>
            <a:endParaRPr lang="en-US" dirty="0"/>
          </a:p>
          <a:p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4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C3297-8BA9-E371-5CE1-E4E09BA0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Orwell – horse and flies</a:t>
            </a:r>
            <a:endParaRPr lang="en-AU" dirty="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EEF08B47-90FC-587E-92EB-D657E9B7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3" r="27505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CA0E-548E-E313-432A-55D90039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Horse only has to shake and the flies fly off its back – Orwell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Law is not “something over there” waving to the Courts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Smug feeling that you are not in court and avoid court at all costs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No fear because of complicity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SS were cowards – fleeing in women’s clothing from Germany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Mass murders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In every case, find the enemy being cowards and losing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Assumption of </a:t>
            </a:r>
            <a:r>
              <a:rPr lang="en-US" sz="1600" dirty="0" err="1"/>
              <a:t>cowardace</a:t>
            </a:r>
            <a:r>
              <a:rPr lang="en-US" sz="1600" dirty="0"/>
              <a:t>, complacency, fat stupid and happy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Need to belong, tribalism </a:t>
            </a:r>
            <a:endParaRPr lang="en-AU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9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7846-12AA-9FE0-3444-9DDCE002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DC48-2054-6563-2113-CE0FACA2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1939636"/>
            <a:ext cx="5118274" cy="39895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Monica Smit &amp; Celina Knowles [VID 579/21]</a:t>
            </a:r>
          </a:p>
          <a:p>
            <a:r>
              <a:rPr lang="en-US" dirty="0"/>
              <a:t>Sutherland Shire Council v Nick Folkes &amp; </a:t>
            </a:r>
            <a:r>
              <a:rPr lang="en-US" dirty="0" err="1"/>
              <a:t>Ors</a:t>
            </a:r>
            <a:r>
              <a:rPr lang="en-US" dirty="0"/>
              <a:t> [NSD 1601/2015]</a:t>
            </a:r>
          </a:p>
          <a:p>
            <a:r>
              <a:rPr lang="en-US" dirty="0"/>
              <a:t>Jamal </a:t>
            </a:r>
            <a:r>
              <a:rPr lang="en-US" dirty="0" err="1"/>
              <a:t>Rifi</a:t>
            </a:r>
            <a:r>
              <a:rPr lang="en-US" dirty="0"/>
              <a:t> [NSD 1602/2015] </a:t>
            </a:r>
          </a:p>
          <a:p>
            <a:r>
              <a:rPr lang="en-US" dirty="0"/>
              <a:t>Bernard Gaynor cases – 41/41 wins</a:t>
            </a:r>
          </a:p>
          <a:p>
            <a:r>
              <a:rPr lang="en-US" dirty="0"/>
              <a:t>Richards v Hutchinson &amp; </a:t>
            </a:r>
            <a:r>
              <a:rPr lang="en-US" dirty="0" err="1"/>
              <a:t>Ors</a:t>
            </a:r>
            <a:r>
              <a:rPr lang="en-US" dirty="0"/>
              <a:t> [QSC 13242/2020] </a:t>
            </a:r>
          </a:p>
          <a:p>
            <a:r>
              <a:rPr lang="en-US" dirty="0"/>
              <a:t>Knox v Nile [2018/270818]</a:t>
            </a:r>
          </a:p>
          <a:p>
            <a:r>
              <a:rPr lang="en-US" dirty="0"/>
              <a:t>Pell group of cases</a:t>
            </a:r>
          </a:p>
          <a:p>
            <a:r>
              <a:rPr lang="en-US" dirty="0"/>
              <a:t>Sunol cases – 130 complaints, 31 cases</a:t>
            </a:r>
          </a:p>
          <a:p>
            <a:r>
              <a:rPr lang="en-AU" dirty="0"/>
              <a:t>Archbishop Porteous ‘Marriage booklet’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AA724-A990-46A0-B755-CBE25BF25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9357"/>
            <a:ext cx="2027728" cy="3244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9910F-B574-7D35-780D-AA25AFA5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0" t="21250" r="25390" b="8472"/>
          <a:stretch/>
        </p:blipFill>
        <p:spPr>
          <a:xfrm>
            <a:off x="8858251" y="2186587"/>
            <a:ext cx="2286696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DD76B-8B79-D6F6-696B-A4E2DCB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[1] Euthanasia no! campaign 2007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AFF3B65-0439-60D0-A9EB-AC682BF1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4" t="9445" r="7343" b="9583"/>
          <a:stretch/>
        </p:blipFill>
        <p:spPr>
          <a:xfrm>
            <a:off x="6096000" y="1617099"/>
            <a:ext cx="5295900" cy="3623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8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60AF-D4A6-830D-7AB5-3976C41C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[2] Marriage amendment (definition and religious freedom) act 2017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4C33-0332-CC25-E98A-6B25A01E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6"/>
            <a:ext cx="4656456" cy="3636088"/>
          </a:xfrm>
        </p:spPr>
        <p:txBody>
          <a:bodyPr/>
          <a:lstStyle/>
          <a:p>
            <a:r>
              <a:rPr lang="en-US" dirty="0"/>
              <a:t>Postal vote not plebiscite or referendum</a:t>
            </a:r>
          </a:p>
          <a:p>
            <a:r>
              <a:rPr lang="en-US" dirty="0"/>
              <a:t>Breach s.128 Commonwealth of Australia Constitution Act</a:t>
            </a:r>
          </a:p>
          <a:p>
            <a:r>
              <a:rPr lang="en-US" i="1" dirty="0"/>
              <a:t>The Queen v L </a:t>
            </a:r>
            <a:r>
              <a:rPr lang="en-US" dirty="0"/>
              <a:t>[1991] HCA 48</a:t>
            </a:r>
          </a:p>
          <a:p>
            <a:r>
              <a:rPr lang="en-US" i="1" dirty="0"/>
              <a:t>Hyde v Hyde &amp; Woodmansee </a:t>
            </a:r>
            <a:r>
              <a:rPr lang="en-US" dirty="0"/>
              <a:t>(1886)  [L.R.] 1 P &amp; D 130 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E2C5E-EC29-E4A1-D466-BEB75B37D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8" t="20529" r="24379" b="28336"/>
          <a:stretch/>
        </p:blipFill>
        <p:spPr>
          <a:xfrm>
            <a:off x="7296346" y="2293126"/>
            <a:ext cx="3893270" cy="35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451-4CBE-5D33-DAC8-1EABA993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[3] Smit (Knowles) v Commonwealth [vid579/2021]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9E26-8405-120D-484A-182C668C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4370129" cy="3636088"/>
          </a:xfrm>
        </p:spPr>
        <p:txBody>
          <a:bodyPr/>
          <a:lstStyle/>
          <a:p>
            <a:r>
              <a:rPr lang="en-US" dirty="0"/>
              <a:t>Poorly run litigation</a:t>
            </a:r>
          </a:p>
          <a:p>
            <a:r>
              <a:rPr lang="en-US" dirty="0"/>
              <a:t>Every argument raised re: conscription, errors of law administrative error argued</a:t>
            </a:r>
          </a:p>
          <a:p>
            <a:r>
              <a:rPr lang="en-US" dirty="0"/>
              <a:t>Garbage in, Garbage out</a:t>
            </a:r>
          </a:p>
          <a:p>
            <a:r>
              <a:rPr lang="en-US" dirty="0"/>
              <a:t>John </a:t>
            </a:r>
            <a:r>
              <a:rPr lang="en-US" dirty="0" err="1"/>
              <a:t>Larter</a:t>
            </a:r>
            <a:r>
              <a:rPr lang="en-US" dirty="0"/>
              <a:t> cases in NSW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54043-AA8C-7222-C4BE-55E4F342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5" t="27500" r="27656" b="7500"/>
          <a:stretch/>
        </p:blipFill>
        <p:spPr>
          <a:xfrm>
            <a:off x="4743450" y="1600548"/>
            <a:ext cx="6096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E2783-D7DD-D44C-2B93-C43FE876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r>
              <a:rPr lang="en-US" dirty="0"/>
              <a:t>Recap from yesterday</a:t>
            </a:r>
            <a:endParaRPr lang="en-AU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7B5C8C5-34ED-5F6C-F583-F738033BF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0" r="-1" b="-1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3A85-D8E8-81C6-9195-93E33268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Government integrity in South Australia and the Commonwealth</a:t>
            </a:r>
          </a:p>
          <a:p>
            <a:pPr>
              <a:lnSpc>
                <a:spcPct val="110000"/>
              </a:lnSpc>
            </a:pPr>
            <a:r>
              <a:rPr lang="en-US" sz="1700"/>
              <a:t>Preamble of Constitution</a:t>
            </a:r>
          </a:p>
          <a:p>
            <a:pPr>
              <a:lnSpc>
                <a:spcPct val="110000"/>
              </a:lnSpc>
            </a:pPr>
            <a:r>
              <a:rPr lang="en-US" sz="1700"/>
              <a:t>Elements of Democracy</a:t>
            </a:r>
          </a:p>
          <a:p>
            <a:pPr>
              <a:lnSpc>
                <a:spcPct val="110000"/>
              </a:lnSpc>
            </a:pPr>
            <a:r>
              <a:rPr lang="en-US" sz="1700"/>
              <a:t>Who is the Executive?</a:t>
            </a:r>
          </a:p>
          <a:p>
            <a:pPr>
              <a:lnSpc>
                <a:spcPct val="110000"/>
              </a:lnSpc>
            </a:pPr>
            <a:r>
              <a:rPr lang="en-US" sz="1700" err="1"/>
              <a:t>Administerialism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AU" sz="1700"/>
              <a:t>Three arms of Government</a:t>
            </a:r>
          </a:p>
          <a:p>
            <a:pPr>
              <a:lnSpc>
                <a:spcPct val="110000"/>
              </a:lnSpc>
            </a:pPr>
            <a:r>
              <a:rPr lang="en-AU" sz="1700"/>
              <a:t>Case studies</a:t>
            </a:r>
          </a:p>
          <a:p>
            <a:pPr>
              <a:lnSpc>
                <a:spcPct val="110000"/>
              </a:lnSpc>
            </a:pPr>
            <a:r>
              <a:rPr lang="en-AU" sz="1700"/>
              <a:t>What is to be done?</a:t>
            </a:r>
          </a:p>
        </p:txBody>
      </p:sp>
    </p:spTree>
    <p:extLst>
      <p:ext uri="{BB962C8B-B14F-4D97-AF65-F5344CB8AC3E}">
        <p14:creationId xmlns:p14="http://schemas.microsoft.com/office/powerpoint/2010/main" val="65106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BDDF-0F33-4852-F1B4-DD225E2A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[4] Body Parts exhibition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1DBD-6AB3-ECBB-CD74-474E52E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09775"/>
            <a:ext cx="4370129" cy="3919439"/>
          </a:xfrm>
        </p:spPr>
        <p:txBody>
          <a:bodyPr/>
          <a:lstStyle/>
          <a:p>
            <a:r>
              <a:rPr lang="en-US" dirty="0"/>
              <a:t>Biosecurity Act 2015</a:t>
            </a:r>
          </a:p>
          <a:p>
            <a:r>
              <a:rPr lang="en-US" dirty="0"/>
              <a:t>Commercial importation of body parts</a:t>
            </a:r>
          </a:p>
          <a:p>
            <a:r>
              <a:rPr lang="en-US" dirty="0"/>
              <a:t>By-passing of regulatory prohibition</a:t>
            </a:r>
          </a:p>
          <a:p>
            <a:r>
              <a:rPr lang="en-US" dirty="0"/>
              <a:t>Stopping of this practice in Australia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4B567-0DCE-3176-F230-BECACA97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6" y="1787813"/>
            <a:ext cx="2138147" cy="2850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25BB6-3630-1AA9-660F-480541F3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2" t="28194" r="39296" b="13543"/>
          <a:stretch/>
        </p:blipFill>
        <p:spPr>
          <a:xfrm>
            <a:off x="7896225" y="1295400"/>
            <a:ext cx="3495675" cy="39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7BA7B-0D5A-9DAC-751E-9AA307D2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en-US" dirty="0"/>
              <a:t>Current theatres of operation 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4604B-CEC7-13D1-D416-8B0E369F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An &amp; </a:t>
            </a:r>
            <a:r>
              <a:rPr lang="en-US" i="1" dirty="0" err="1"/>
              <a:t>Ors</a:t>
            </a:r>
            <a:r>
              <a:rPr lang="en-US" i="1" dirty="0"/>
              <a:t> v Australian Broadcasting Corporation</a:t>
            </a:r>
            <a:r>
              <a:rPr lang="en-US" dirty="0"/>
              <a:t> [VCAT H228/2021] </a:t>
            </a:r>
          </a:p>
          <a:p>
            <a:r>
              <a:rPr lang="en-US" i="1" dirty="0"/>
              <a:t>Sunol v Kerslake </a:t>
            </a:r>
            <a:r>
              <a:rPr lang="en-US" dirty="0"/>
              <a:t>[ACAT AA10/2023] </a:t>
            </a:r>
          </a:p>
          <a:p>
            <a:r>
              <a:rPr lang="en-US" i="1" dirty="0"/>
              <a:t>Gaynor v Burns </a:t>
            </a:r>
            <a:r>
              <a:rPr lang="en-US" dirty="0"/>
              <a:t>[NSWSC 2021/261866] &amp; [2022/364275] </a:t>
            </a:r>
          </a:p>
          <a:p>
            <a:r>
              <a:rPr lang="en-US" i="1" dirty="0"/>
              <a:t>Burns v Blyth </a:t>
            </a:r>
            <a:r>
              <a:rPr lang="en-US" dirty="0"/>
              <a:t>[ADL037-22]</a:t>
            </a:r>
            <a:endParaRPr lang="en-AU" dirty="0"/>
          </a:p>
        </p:txBody>
      </p:sp>
      <p:pic>
        <p:nvPicPr>
          <p:cNvPr id="5" name="Picture 4" descr="Rocket launch">
            <a:extLst>
              <a:ext uri="{FF2B5EF4-FFF2-40B4-BE49-F238E27FC236}">
                <a16:creationId xmlns:a16="http://schemas.microsoft.com/office/drawing/2014/main" id="{D72CA0CE-04C7-2D94-B6F3-221148576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3" r="706" b="-1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13217-0139-6BD6-E8D0-3424798B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US" dirty="0"/>
              <a:t>Plans underway – FREEDOM AUSTRALIA</a:t>
            </a:r>
            <a:endParaRPr lang="en-AU" dirty="0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4745A43-0EC0-B068-8A35-CCE193EFB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9" t="24931" r="29063" b="25623"/>
          <a:stretch/>
        </p:blipFill>
        <p:spPr>
          <a:xfrm>
            <a:off x="699941" y="1906417"/>
            <a:ext cx="5281457" cy="35211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D000-2EB3-878F-DDAB-F3F487D7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06418"/>
            <a:ext cx="5395912" cy="3923165"/>
          </a:xfrm>
        </p:spPr>
        <p:txBody>
          <a:bodyPr>
            <a:normAutofit/>
          </a:bodyPr>
          <a:lstStyle/>
          <a:p>
            <a:r>
              <a:rPr lang="en-US" dirty="0"/>
              <a:t>Incorporated 2021</a:t>
            </a:r>
          </a:p>
          <a:p>
            <a:r>
              <a:rPr lang="en-US" dirty="0"/>
              <a:t>Front end organization in Knights Service</a:t>
            </a:r>
          </a:p>
          <a:p>
            <a:r>
              <a:rPr lang="en-US" dirty="0"/>
              <a:t>Peer </a:t>
            </a:r>
            <a:r>
              <a:rPr lang="en-US" dirty="0" err="1"/>
              <a:t>organisations</a:t>
            </a:r>
            <a:r>
              <a:rPr lang="en-US" dirty="0"/>
              <a:t>: Rutherford, Becket Fund, KSC</a:t>
            </a:r>
          </a:p>
          <a:p>
            <a:r>
              <a:rPr lang="en-US" dirty="0"/>
              <a:t>Secular body</a:t>
            </a:r>
          </a:p>
          <a:p>
            <a:r>
              <a:rPr lang="en-US" dirty="0"/>
              <a:t>Ready deployment</a:t>
            </a:r>
          </a:p>
          <a:p>
            <a:r>
              <a:rPr lang="en-US" dirty="0"/>
              <a:t>Standing garrison </a:t>
            </a:r>
          </a:p>
          <a:p>
            <a:r>
              <a:rPr lang="en-US" dirty="0"/>
              <a:t>Amalgamates RFI and other groupings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1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946F-FEA6-C7A6-E62C-67DD8DEC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Suppressing fire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985127-B5C1-1E4E-EE58-4741F61314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635" y="2022764"/>
          <a:ext cx="10691265" cy="390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77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DA26-091F-8FE3-6316-9215A7E2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US" sz="3700" dirty="0"/>
              <a:t>Restoration, pushback, reclamation</a:t>
            </a:r>
            <a:endParaRPr lang="en-AU" sz="3700" dirty="0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51E6FA49-22C1-7F7B-1789-760D82AE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3" r="34265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C072-8A9D-48E7-2D6B-3D86EEF1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Training – new college for public office aspirants</a:t>
            </a:r>
          </a:p>
          <a:p>
            <a:r>
              <a:rPr lang="en-US" dirty="0"/>
              <a:t>Support – financial, logistic and political</a:t>
            </a:r>
          </a:p>
          <a:p>
            <a:r>
              <a:rPr lang="en-US" dirty="0"/>
              <a:t>Media – campaign coordination and liaison</a:t>
            </a:r>
          </a:p>
          <a:p>
            <a:r>
              <a:rPr lang="en-US" dirty="0"/>
              <a:t>Crowd funding – raising of monies online</a:t>
            </a:r>
          </a:p>
          <a:p>
            <a:r>
              <a:rPr lang="en-US" dirty="0"/>
              <a:t>Controlled monies and financial compliance</a:t>
            </a:r>
          </a:p>
          <a:p>
            <a:r>
              <a:rPr lang="en-US" dirty="0"/>
              <a:t>Permanent garrison – ready deployment</a:t>
            </a:r>
          </a:p>
          <a:p>
            <a:r>
              <a:rPr lang="en-US" dirty="0"/>
              <a:t>Client management and leadership – Burnout, completion, rotation </a:t>
            </a:r>
          </a:p>
          <a:p>
            <a:r>
              <a:rPr lang="en-US" dirty="0"/>
              <a:t>Legal panel formation</a:t>
            </a:r>
          </a:p>
          <a:p>
            <a:r>
              <a:rPr lang="en-US" dirty="0"/>
              <a:t>Political leadership formation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7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75171-D841-DF6D-E410-091D1040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09" y="1068531"/>
            <a:ext cx="6294582" cy="4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6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EB67D47-4DCA-57FB-816C-0777C35F6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43C1E-7BC7-AEA0-486F-D7C05CC6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Questions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D5BA2-AA44-F017-A761-642973BF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subversion</a:t>
            </a:r>
            <a:br>
              <a:rPr lang="en-US" sz="3100"/>
            </a:br>
            <a:r>
              <a:rPr lang="en-US" sz="3100"/>
              <a:t>INFILTRATE – UNDERMINE - OVERTHROW</a:t>
            </a:r>
            <a:endParaRPr lang="en-AU" sz="3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CCFD7-45E2-C0DB-F431-36D707FF5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5" r="26075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414BB-7D60-68EF-33D6-F9B83F29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r>
              <a:rPr lang="en-US" dirty="0"/>
              <a:t>Never resign</a:t>
            </a:r>
          </a:p>
          <a:p>
            <a:r>
              <a:rPr lang="en-US" dirty="0"/>
              <a:t>Hold ground</a:t>
            </a:r>
          </a:p>
          <a:p>
            <a:r>
              <a:rPr lang="en-US" dirty="0"/>
              <a:t>Move to recapture moral high ground</a:t>
            </a:r>
          </a:p>
          <a:p>
            <a:r>
              <a:rPr lang="en-US" dirty="0"/>
              <a:t>Enemy infiltrate, undermine, overthrow</a:t>
            </a:r>
          </a:p>
        </p:txBody>
      </p:sp>
    </p:spTree>
    <p:extLst>
      <p:ext uri="{BB962C8B-B14F-4D97-AF65-F5344CB8AC3E}">
        <p14:creationId xmlns:p14="http://schemas.microsoft.com/office/powerpoint/2010/main" val="14972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E99C-E340-9DE5-7F3D-4BE08174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22096"/>
            <a:ext cx="6490740" cy="1371030"/>
          </a:xfrm>
        </p:spPr>
        <p:txBody>
          <a:bodyPr/>
          <a:lstStyle/>
          <a:p>
            <a:r>
              <a:rPr lang="en-US" dirty="0"/>
              <a:t>Code of chivalry charter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7F45-DD64-81D7-DC05-1B6D0190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19275"/>
            <a:ext cx="5909715" cy="41099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engage Evil and destroy it, to ensure it does not prevail to harm others [Lull]</a:t>
            </a:r>
          </a:p>
          <a:p>
            <a:r>
              <a:rPr lang="en-AU" dirty="0"/>
              <a:t>Charter of Infantry: Seize and Occupy Territory</a:t>
            </a:r>
          </a:p>
          <a:p>
            <a:r>
              <a:rPr lang="en-AU" dirty="0"/>
              <a:t>The spiritual war between Good and Evil</a:t>
            </a:r>
          </a:p>
          <a:p>
            <a:r>
              <a:rPr lang="en-AU" dirty="0"/>
              <a:t>Applied warfare in the five fields of diplomacy:</a:t>
            </a:r>
          </a:p>
          <a:p>
            <a:pPr lvl="1"/>
            <a:r>
              <a:rPr lang="en-AU" dirty="0"/>
              <a:t>Money</a:t>
            </a:r>
          </a:p>
          <a:p>
            <a:pPr lvl="1"/>
            <a:r>
              <a:rPr lang="en-AU" dirty="0"/>
              <a:t>Media</a:t>
            </a:r>
          </a:p>
          <a:p>
            <a:pPr lvl="1"/>
            <a:r>
              <a:rPr lang="en-AU" dirty="0"/>
              <a:t>Politics</a:t>
            </a:r>
          </a:p>
          <a:p>
            <a:pPr lvl="1"/>
            <a:r>
              <a:rPr lang="en-AU" dirty="0"/>
              <a:t>Law</a:t>
            </a:r>
          </a:p>
          <a:p>
            <a:pPr lvl="1"/>
            <a:r>
              <a:rPr lang="en-AU" dirty="0"/>
              <a:t>Social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08B1D-3288-8946-448D-10B1FF0C1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764" y="1607611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924A3-2407-7AC7-B15F-1EE39509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en-US" dirty="0"/>
              <a:t>Movement</a:t>
            </a:r>
            <a:endParaRPr lang="en-AU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7650A-77F7-FE69-87A3-319221B4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Politics is more than running for seats</a:t>
            </a:r>
          </a:p>
          <a:p>
            <a:pPr>
              <a:lnSpc>
                <a:spcPct val="110000"/>
              </a:lnSpc>
            </a:pPr>
            <a:r>
              <a:rPr lang="en-US" sz="1900"/>
              <a:t>Politics is movement </a:t>
            </a:r>
          </a:p>
          <a:p>
            <a:pPr>
              <a:lnSpc>
                <a:spcPct val="110000"/>
              </a:lnSpc>
            </a:pPr>
            <a:r>
              <a:rPr lang="en-US" sz="1900"/>
              <a:t>Direction changing movement</a:t>
            </a:r>
          </a:p>
          <a:p>
            <a:pPr>
              <a:lnSpc>
                <a:spcPct val="110000"/>
              </a:lnSpc>
            </a:pPr>
            <a:r>
              <a:rPr lang="en-US" sz="1900"/>
              <a:t>Election not an end in itself</a:t>
            </a:r>
          </a:p>
          <a:p>
            <a:pPr>
              <a:lnSpc>
                <a:spcPct val="110000"/>
              </a:lnSpc>
            </a:pPr>
            <a:r>
              <a:rPr lang="en-US" sz="1900"/>
              <a:t>Mandate means public interest either by right or by numbers</a:t>
            </a:r>
          </a:p>
          <a:p>
            <a:pPr>
              <a:lnSpc>
                <a:spcPct val="110000"/>
              </a:lnSpc>
            </a:pPr>
            <a:r>
              <a:rPr lang="en-US" sz="1900"/>
              <a:t>Numbers alone is tyranny</a:t>
            </a:r>
          </a:p>
          <a:p>
            <a:pPr>
              <a:lnSpc>
                <a:spcPct val="110000"/>
              </a:lnSpc>
            </a:pPr>
            <a:endParaRPr lang="en-AU" sz="1900"/>
          </a:p>
        </p:txBody>
      </p:sp>
      <p:pic>
        <p:nvPicPr>
          <p:cNvPr id="17" name="Picture 4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DFEB7C63-FE01-2FAE-B78E-B564ABB6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" r="25358" b="-1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02678-370D-BC88-44DD-EAA94D57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n-US" dirty="0"/>
              <a:t>Theatres of war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13C4AD-09D9-16A6-7D76-A77336DCD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462091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B7222-A4DB-1B9D-3684-3C12CA91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5918"/>
            <a:ext cx="2152103" cy="4272816"/>
          </a:xfrm>
        </p:spPr>
        <p:txBody>
          <a:bodyPr>
            <a:normAutofit/>
          </a:bodyPr>
          <a:lstStyle/>
          <a:p>
            <a:r>
              <a:rPr lang="en-US" sz="2400"/>
              <a:t>The public schools club polemic</a:t>
            </a:r>
            <a:endParaRPr lang="en-AU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DD543-A5CD-4348-8624-8B4E57DB5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0925-4C31-224A-2E4F-733606A8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180" y="538843"/>
            <a:ext cx="7518024" cy="57580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/>
              <a:t>No one cares about anything addressed today until it affects YOU.</a:t>
            </a:r>
          </a:p>
          <a:p>
            <a:pPr>
              <a:lnSpc>
                <a:spcPct val="110000"/>
              </a:lnSpc>
            </a:pPr>
            <a:r>
              <a:rPr lang="en-US" sz="2500"/>
              <a:t>Pension being cut</a:t>
            </a:r>
          </a:p>
          <a:p>
            <a:pPr>
              <a:lnSpc>
                <a:spcPct val="110000"/>
              </a:lnSpc>
            </a:pPr>
            <a:r>
              <a:rPr lang="en-US" sz="2500"/>
              <a:t>Visa not granted</a:t>
            </a:r>
          </a:p>
          <a:p>
            <a:pPr>
              <a:lnSpc>
                <a:spcPct val="110000"/>
              </a:lnSpc>
            </a:pPr>
            <a:r>
              <a:rPr lang="en-US" sz="2500"/>
              <a:t>Taxes too high</a:t>
            </a:r>
          </a:p>
          <a:p>
            <a:pPr>
              <a:lnSpc>
                <a:spcPct val="110000"/>
              </a:lnSpc>
            </a:pPr>
            <a:r>
              <a:rPr lang="en-US" sz="2500"/>
              <a:t>Land acquisition</a:t>
            </a:r>
          </a:p>
          <a:p>
            <a:pPr>
              <a:lnSpc>
                <a:spcPct val="110000"/>
              </a:lnSpc>
            </a:pPr>
            <a:r>
              <a:rPr lang="en-US" sz="2500"/>
              <a:t>Water and electricity prices</a:t>
            </a:r>
          </a:p>
          <a:p>
            <a:pPr>
              <a:lnSpc>
                <a:spcPct val="110000"/>
              </a:lnSpc>
            </a:pPr>
            <a:r>
              <a:rPr lang="en-US" sz="2500"/>
              <a:t>Wages </a:t>
            </a:r>
          </a:p>
          <a:p>
            <a:pPr>
              <a:lnSpc>
                <a:spcPct val="110000"/>
              </a:lnSpc>
            </a:pPr>
            <a:r>
              <a:rPr lang="en-AU" sz="2500"/>
              <a:t>Strata Title disputes</a:t>
            </a:r>
          </a:p>
          <a:p>
            <a:pPr>
              <a:lnSpc>
                <a:spcPct val="110000"/>
              </a:lnSpc>
            </a:pPr>
            <a:r>
              <a:rPr lang="en-AU" sz="2500"/>
              <a:t>Guardianship, family provision and family law</a:t>
            </a:r>
          </a:p>
        </p:txBody>
      </p:sp>
    </p:spTree>
    <p:extLst>
      <p:ext uri="{BB962C8B-B14F-4D97-AF65-F5344CB8AC3E}">
        <p14:creationId xmlns:p14="http://schemas.microsoft.com/office/powerpoint/2010/main" val="106827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7CBA2-7F93-22A8-5128-FA8DF17F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en-US" dirty="0"/>
              <a:t>enforcement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BF3D-63C8-8BDA-AC6B-97E74207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Rule of Law reduces to physical enforcement</a:t>
            </a:r>
          </a:p>
          <a:p>
            <a:pPr>
              <a:lnSpc>
                <a:spcPct val="110000"/>
              </a:lnSpc>
            </a:pPr>
            <a:r>
              <a:rPr lang="en-US" sz="1900"/>
              <a:t>Punitive laws</a:t>
            </a:r>
          </a:p>
          <a:p>
            <a:pPr>
              <a:lnSpc>
                <a:spcPct val="110000"/>
              </a:lnSpc>
            </a:pPr>
            <a:r>
              <a:rPr lang="en-US" sz="1900"/>
              <a:t>Punishment</a:t>
            </a:r>
          </a:p>
          <a:p>
            <a:pPr>
              <a:lnSpc>
                <a:spcPct val="110000"/>
              </a:lnSpc>
            </a:pPr>
            <a:r>
              <a:rPr lang="en-US" sz="1900"/>
              <a:t>Sanction</a:t>
            </a:r>
          </a:p>
          <a:p>
            <a:pPr>
              <a:lnSpc>
                <a:spcPct val="110000"/>
              </a:lnSpc>
            </a:pPr>
            <a:r>
              <a:rPr lang="en-US" sz="1900"/>
              <a:t>Fear of economic loss</a:t>
            </a:r>
          </a:p>
          <a:p>
            <a:pPr>
              <a:lnSpc>
                <a:spcPct val="110000"/>
              </a:lnSpc>
            </a:pPr>
            <a:r>
              <a:rPr lang="en-US" sz="1900"/>
              <a:t>Bankruptcy and insolvency</a:t>
            </a:r>
          </a:p>
          <a:p>
            <a:pPr>
              <a:lnSpc>
                <a:spcPct val="110000"/>
              </a:lnSpc>
            </a:pPr>
            <a:r>
              <a:rPr lang="en-US" sz="1900"/>
              <a:t>Imprisonment</a:t>
            </a:r>
          </a:p>
          <a:p>
            <a:pPr>
              <a:lnSpc>
                <a:spcPct val="110000"/>
              </a:lnSpc>
            </a:pPr>
            <a:r>
              <a:rPr lang="en-US" sz="1900"/>
              <a:t>Reputational ruin</a:t>
            </a:r>
          </a:p>
          <a:p>
            <a:pPr>
              <a:lnSpc>
                <a:spcPct val="110000"/>
              </a:lnSpc>
            </a:pPr>
            <a:endParaRPr lang="en-US" sz="1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ammer and nail">
            <a:extLst>
              <a:ext uri="{FF2B5EF4-FFF2-40B4-BE49-F238E27FC236}">
                <a16:creationId xmlns:a16="http://schemas.microsoft.com/office/drawing/2014/main" id="{E7EA9146-ED1A-F538-D74F-F9C50900C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" r="56284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7A9A-4C23-C816-67D6-F3C7944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Rollback, pushback, enforcement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3605-517D-F6BA-A685-65561038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4628747" cy="3636088"/>
          </a:xfrm>
        </p:spPr>
        <p:txBody>
          <a:bodyPr/>
          <a:lstStyle/>
          <a:p>
            <a:r>
              <a:rPr lang="en-US" b="1" i="1" dirty="0"/>
              <a:t>Burns v Corbett; Burns v Gaynor    </a:t>
            </a:r>
            <a:r>
              <a:rPr lang="en-US" dirty="0"/>
              <a:t>[2018] HCA 15</a:t>
            </a:r>
          </a:p>
          <a:p>
            <a:r>
              <a:rPr lang="en-US" b="1" i="1" dirty="0"/>
              <a:t>Cornish v Secretary, Department of Planning, Industry &amp; Environment </a:t>
            </a:r>
            <a:r>
              <a:rPr lang="en-US" dirty="0"/>
              <a:t>[2019] NSWSC 1134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15BFF-6457-B34A-CD45-CE80B4D3C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1" t="9721" r="23828" b="5973"/>
          <a:stretch/>
        </p:blipFill>
        <p:spPr>
          <a:xfrm>
            <a:off x="6753225" y="1607611"/>
            <a:ext cx="3038475" cy="43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708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412438"/>
      </a:dk2>
      <a:lt2>
        <a:srgbClr val="E2E8E4"/>
      </a:lt2>
      <a:accent1>
        <a:srgbClr val="B13B8E"/>
      </a:accent1>
      <a:accent2>
        <a:srgbClr val="B54DC3"/>
      </a:accent2>
      <a:accent3>
        <a:srgbClr val="C34D6F"/>
      </a:accent3>
      <a:accent4>
        <a:srgbClr val="42B13B"/>
      </a:accent4>
      <a:accent5>
        <a:srgbClr val="48B870"/>
      </a:accent5>
      <a:accent6>
        <a:srgbClr val="3BB196"/>
      </a:accent6>
      <a:hlink>
        <a:srgbClr val="31944E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985</Words>
  <Application>Microsoft Office PowerPoint</Application>
  <PresentationFormat>Widescreen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Calisto MT</vt:lpstr>
      <vt:lpstr>Univers Condensed</vt:lpstr>
      <vt:lpstr>ChronicleVTI</vt:lpstr>
      <vt:lpstr>We the People 2  State of our Constitution  Government Integrity in South Australia</vt:lpstr>
      <vt:lpstr>Recap from yesterday</vt:lpstr>
      <vt:lpstr>subversion INFILTRATE – UNDERMINE - OVERTHROW</vt:lpstr>
      <vt:lpstr>Code of chivalry charter</vt:lpstr>
      <vt:lpstr>Movement</vt:lpstr>
      <vt:lpstr>Theatres of war</vt:lpstr>
      <vt:lpstr>The public schools club polemic</vt:lpstr>
      <vt:lpstr>enforcement</vt:lpstr>
      <vt:lpstr>Rollback, pushback, enforcement</vt:lpstr>
      <vt:lpstr>[1] An &amp; ors V abc [vcat h228/2021] </vt:lpstr>
      <vt:lpstr>Politics is Over the horizon bomBing</vt:lpstr>
      <vt:lpstr>subterfuge</vt:lpstr>
      <vt:lpstr>Mechanics of activism</vt:lpstr>
      <vt:lpstr>USE THE LAW AGAINST ITSELF</vt:lpstr>
      <vt:lpstr>Orwell – horse and flies</vt:lpstr>
      <vt:lpstr>Case studies</vt:lpstr>
      <vt:lpstr>[1] Euthanasia no! campaign 2007</vt:lpstr>
      <vt:lpstr>[2] Marriage amendment (definition and religious freedom) act 2017</vt:lpstr>
      <vt:lpstr>[3] Smit (Knowles) v Commonwealth [vid579/2021] </vt:lpstr>
      <vt:lpstr>[4] Body Parts exhibition</vt:lpstr>
      <vt:lpstr>Current theatres of operation </vt:lpstr>
      <vt:lpstr>Plans underway – FREEDOM AUSTRALIA</vt:lpstr>
      <vt:lpstr>Suppressing fire</vt:lpstr>
      <vt:lpstr>Restoration, pushback, reclamation</vt:lpstr>
      <vt:lpstr>PowerPoint Presentation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the People  State of our Constitution  Government Integrity in South Australia</dc:title>
  <dc:creator>Robert Balzola</dc:creator>
  <cp:lastModifiedBy>Robert Balzola</cp:lastModifiedBy>
  <cp:revision>37</cp:revision>
  <dcterms:created xsi:type="dcterms:W3CDTF">2023-07-01T00:46:05Z</dcterms:created>
  <dcterms:modified xsi:type="dcterms:W3CDTF">2023-07-02T05:32:12Z</dcterms:modified>
</cp:coreProperties>
</file>